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89" r:id="rId3"/>
    <p:sldId id="300" r:id="rId4"/>
    <p:sldId id="306" r:id="rId5"/>
    <p:sldId id="258" r:id="rId6"/>
    <p:sldId id="257" r:id="rId7"/>
    <p:sldId id="305" r:id="rId8"/>
    <p:sldId id="307" r:id="rId9"/>
    <p:sldId id="309" r:id="rId10"/>
    <p:sldId id="310" r:id="rId11"/>
    <p:sldId id="290" r:id="rId12"/>
    <p:sldId id="292" r:id="rId13"/>
    <p:sldId id="293" r:id="rId14"/>
    <p:sldId id="294" r:id="rId15"/>
    <p:sldId id="296" r:id="rId16"/>
    <p:sldId id="295" r:id="rId17"/>
    <p:sldId id="297" r:id="rId18"/>
    <p:sldId id="298" r:id="rId19"/>
    <p:sldId id="260" r:id="rId20"/>
    <p:sldId id="299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5756"/>
    <a:srgbClr val="C00000"/>
    <a:srgbClr val="EE3978"/>
    <a:srgbClr val="9A3A3A"/>
    <a:srgbClr val="43639A"/>
    <a:srgbClr val="E6E6E6"/>
    <a:srgbClr val="FCD770"/>
    <a:srgbClr val="D9D2E4"/>
    <a:srgbClr val="D25757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41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0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600" baseline="0" dirty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가공식품 정보를 찾아 본 이유는 무엇입니까</a:t>
            </a:r>
            <a:r>
              <a:rPr lang="en-US" altLang="ko-KR" sz="1600" baseline="0" dirty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?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설문 인원</c:v>
                </c:pt>
              </c:strCache>
            </c:strRef>
          </c:tx>
          <c:dPt>
            <c:idx val="0"/>
            <c:bubble3D val="0"/>
            <c:spPr>
              <a:solidFill>
                <a:srgbClr val="315F9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E0D-4827-8ACC-FD6417327D10}"/>
              </c:ext>
            </c:extLst>
          </c:dPt>
          <c:dPt>
            <c:idx val="1"/>
            <c:bubble3D val="0"/>
            <c:spPr>
              <a:solidFill>
                <a:srgbClr val="35879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E0D-4827-8ACC-FD6417327D10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E0D-4827-8ACC-FD6417327D10}"/>
              </c:ext>
            </c:extLst>
          </c:dPt>
          <c:dPt>
            <c:idx val="3"/>
            <c:bubble3D val="0"/>
            <c:spPr>
              <a:solidFill>
                <a:srgbClr val="E9AE2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E0D-4827-8ACC-FD6417327D10}"/>
              </c:ext>
            </c:extLst>
          </c:dPt>
          <c:dPt>
            <c:idx val="4"/>
            <c:bubble3D val="0"/>
            <c:spPr>
              <a:solidFill>
                <a:srgbClr val="C7525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E0D-4827-8ACC-FD6417327D10}"/>
              </c:ext>
            </c:extLst>
          </c:dPt>
          <c:cat>
            <c:strRef>
              <c:f>Sheet1!$A$2:$A$6</c:f>
              <c:strCache>
                <c:ptCount val="5"/>
                <c:pt idx="0">
                  <c:v>맛</c:v>
                </c:pt>
                <c:pt idx="1">
                  <c:v>원재료</c:v>
                </c:pt>
                <c:pt idx="2">
                  <c:v>알러지</c:v>
                </c:pt>
                <c:pt idx="3">
                  <c:v>종교</c:v>
                </c:pt>
                <c:pt idx="4">
                  <c:v>검색해 본적 없음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80</c:v>
                </c:pt>
                <c:pt idx="1">
                  <c:v>4</c:v>
                </c:pt>
                <c:pt idx="2">
                  <c:v>2</c:v>
                </c:pt>
                <c:pt idx="3">
                  <c:v>5</c:v>
                </c:pt>
                <c:pt idx="4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E0D-4827-8ACC-FD6417327D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600" dirty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가공식품에 대한 정보</a:t>
            </a:r>
            <a:r>
              <a:rPr lang="en-US" altLang="ko-KR" sz="1600" dirty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리뷰를 찾는 데 걸리는 시간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식품에 대한 정보, 리뷰를 찾는 데 걸리는 시간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7525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E43-4D61-A301-743D50CE3469}"/>
              </c:ext>
            </c:extLst>
          </c:dPt>
          <c:dPt>
            <c:idx val="1"/>
            <c:invertIfNegative val="0"/>
            <c:bubble3D val="0"/>
            <c:spPr>
              <a:solidFill>
                <a:srgbClr val="315F9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4E43-4D61-A301-743D50CE3469}"/>
              </c:ext>
            </c:extLst>
          </c:dPt>
          <c:dPt>
            <c:idx val="2"/>
            <c:invertIfNegative val="0"/>
            <c:bubble3D val="0"/>
            <c:spPr>
              <a:solidFill>
                <a:srgbClr val="35879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E43-4D61-A301-743D50CE3469}"/>
              </c:ext>
            </c:extLst>
          </c:dPt>
          <c:dPt>
            <c:idx val="3"/>
            <c:invertIfNegative val="0"/>
            <c:bubble3D val="0"/>
            <c:spPr>
              <a:solidFill>
                <a:srgbClr val="70AD4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4E43-4D61-A301-743D50CE346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10분 미만</c:v>
                </c:pt>
                <c:pt idx="1">
                  <c:v>10~19분</c:v>
                </c:pt>
                <c:pt idx="2">
                  <c:v>20~29분</c:v>
                </c:pt>
                <c:pt idx="3">
                  <c:v>30분 이상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22</c:v>
                </c:pt>
                <c:pt idx="1">
                  <c:v>62</c:v>
                </c:pt>
                <c:pt idx="2">
                  <c:v>28</c:v>
                </c:pt>
                <c:pt idx="3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43-4D61-A301-743D50CE346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70557503"/>
        <c:axId val="671214303"/>
      </c:barChart>
      <c:catAx>
        <c:axId val="67055750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71214303"/>
        <c:crosses val="autoZero"/>
        <c:auto val="1"/>
        <c:lblAlgn val="ctr"/>
        <c:lblOffset val="100"/>
        <c:noMultiLvlLbl val="0"/>
      </c:catAx>
      <c:valAx>
        <c:axId val="67121430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6705575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filled"/>
        <c:varyColors val="0"/>
        <c:ser>
          <c:idx val="0"/>
          <c:order val="0"/>
          <c:tx>
            <c:strRef>
              <c:f>Sheet1!#REF!</c:f>
              <c:strCache>
                <c:ptCount val="1"/>
                <c:pt idx="0">
                  <c:v>#REF!</c:v>
                </c:pt>
              </c:strCache>
            </c:strRef>
          </c:tx>
          <c:spPr>
            <a:solidFill>
              <a:schemeClr val="accent1"/>
            </a:solidFill>
            <a:ln w="25400">
              <a:noFill/>
            </a:ln>
            <a:effectLst/>
          </c:spPr>
          <c:cat>
            <c:numRef>
              <c:f>Sheet1!$A$2:$A$5</c:f>
              <c:numCache>
                <c:formatCode>m/d/yyyy</c:formatCode>
                <c:ptCount val="4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</c:numCache>
            </c:numRef>
          </c:cat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D6-4A50-84CA-38CF28E0FC95}"/>
            </c:ext>
          </c:extLst>
        </c:ser>
        <c:ser>
          <c:idx val="1"/>
          <c:order val="1"/>
          <c:tx>
            <c:strRef>
              <c:f>Sheet1!$B$1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Sheet1!$A$2:$A$5</c:f>
              <c:numCache>
                <c:formatCode>m/d/yyyy</c:formatCode>
                <c:ptCount val="4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</c:v>
                </c:pt>
                <c:pt idx="1">
                  <c:v>1</c:v>
                </c:pt>
                <c:pt idx="2">
                  <c:v>1</c:v>
                </c:pt>
                <c:pt idx="3">
                  <c:v>2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D6-4A50-84CA-38CF28E0FC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41966848"/>
        <c:axId val="841958320"/>
      </c:radarChart>
      <c:catAx>
        <c:axId val="841966848"/>
        <c:scaling>
          <c:orientation val="minMax"/>
        </c:scaling>
        <c:delete val="1"/>
        <c:axPos val="b"/>
        <c:numFmt formatCode="m/d/yyyy" sourceLinked="1"/>
        <c:majorTickMark val="none"/>
        <c:minorTickMark val="none"/>
        <c:tickLblPos val="nextTo"/>
        <c:crossAx val="841958320"/>
        <c:crosses val="autoZero"/>
        <c:auto val="1"/>
        <c:lblAlgn val="ctr"/>
        <c:lblOffset val="100"/>
        <c:noMultiLvlLbl val="0"/>
      </c:catAx>
      <c:valAx>
        <c:axId val="84195832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841966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51050-BDC8-403B-8992-92FCA84A1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ED34EF-C455-47D6-B12B-4803AB4FF0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3D888C-FC52-4FD9-8B3E-42BBB433B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513FF-48AF-4E26-B5ED-F73BB9D23F0A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EE9FB9-139A-4EF3-8289-EA11CEF82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5B235A-AFC5-470E-9771-389CC8B0B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77A1A-E836-43C8-98AE-19FECEF2EF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320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F31F48-D57B-4120-82F1-2CFD8597E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00AF17-F642-4459-B136-EAB1595155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D199BD-C9E4-45EB-8FE0-FAB89F568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513FF-48AF-4E26-B5ED-F73BB9D23F0A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8CE204-4F69-4F91-B0C6-AE6611E54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3BEE6F-45C2-4EB1-81E4-2309EFAE4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77A1A-E836-43C8-98AE-19FECEF2EF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780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69BE552-FA1B-49DB-A6B1-15E4B3C6D4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FEAB85-A539-4944-A8A6-C025F7BC34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BA78D5-1D36-4433-B661-79F21B398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513FF-48AF-4E26-B5ED-F73BB9D23F0A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85A32B-F8CB-4DC8-8822-3F5085F99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BD170-FCDD-48E9-9F0A-6D1EAC5A6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77A1A-E836-43C8-98AE-19FECEF2EF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776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793C8F-47B1-403A-ABF6-77BABEFF4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89BCCE-AB1F-4F38-AA37-0ABCC8388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05B203-DBBC-4856-81E5-D5F9C7AE6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513FF-48AF-4E26-B5ED-F73BB9D23F0A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438FA1-123E-457F-A996-748CB11B2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D9C6CF-B8E6-479D-838F-82A432585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77A1A-E836-43C8-98AE-19FECEF2EF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48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6EE6DE-F4E1-4EC0-9FC0-E0E738F37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F9BE07-7600-43B4-9718-C65247022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3D7005-F350-4ED1-B0ED-D54BF71A4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513FF-48AF-4E26-B5ED-F73BB9D23F0A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2AD391-4815-40B8-A730-6D57AAC06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A77B74-5A81-4CBB-9DA9-A67604705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77A1A-E836-43C8-98AE-19FECEF2EF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811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38B6EE-D348-4E1C-A730-2B3591E67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A58AD2-CD95-433E-B80F-173A345D89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9D53B7-A3FE-4C91-806B-2A0F64D283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0A18DB-5498-44ED-8FC5-0EF3B9383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513FF-48AF-4E26-B5ED-F73BB9D23F0A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25DDFB-E7CD-4049-82A9-0B53B62FB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1E4B38-5204-4FBE-89A0-E4A08FECF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77A1A-E836-43C8-98AE-19FECEF2EF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632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E0DB05-E034-4AD6-A60F-399ECD849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818F01-ED74-413A-8F45-16EF37D23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6DE2DB-3268-463F-8158-8BCE900A5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3CE5FCE-91C6-4025-8589-72EB8DC19A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C644BC-449A-4282-83FD-166CA43674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6F4EF76-DAD2-4BAA-A8C8-543927371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513FF-48AF-4E26-B5ED-F73BB9D23F0A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BC3F763-10EC-4F3C-8C3A-0AE5D618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9A5BE4D-6B8D-4BD3-BF31-414159427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77A1A-E836-43C8-98AE-19FECEF2EF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851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25A131-C2C4-43A6-8392-DE22C41E2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F7462EF-0534-47E9-996F-B1FCE2381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513FF-48AF-4E26-B5ED-F73BB9D23F0A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40DDF8-50A1-4C8A-BDA3-875FE9D27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D067D2-3135-46B9-A940-9D24E4B0D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77A1A-E836-43C8-98AE-19FECEF2EF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46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C7E9B4F-C7D7-4179-A480-CA6208BC4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513FF-48AF-4E26-B5ED-F73BB9D23F0A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066716C-D796-4D09-A166-A32941144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252C44-1F09-4E11-A90F-80B08970B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77A1A-E836-43C8-98AE-19FECEF2EF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642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654638-33E4-4E8B-9883-583C2D4FE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F7AA4A-38F7-44DF-9D10-5D92BCA9D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E3AC13-6503-4BE2-BF82-1021A5732B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A360DC-6E3A-4CFE-807C-C25E3B7AE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513FF-48AF-4E26-B5ED-F73BB9D23F0A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EAACF7-A6DD-412A-AB29-686A0062B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579D2D-2FE1-4D8C-9756-50FA78C3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77A1A-E836-43C8-98AE-19FECEF2EF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588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CC7613-4393-4C72-B7F1-BE8A188D0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49F227-6706-4315-B07F-641B17862B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AAD8D8-9236-41F3-918B-6FF108737B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9043D5-4185-4C8D-84EC-48FB289EA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513FF-48AF-4E26-B5ED-F73BB9D23F0A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CE9209-7202-440A-8BB6-EB3F76F66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9F3F69-0C94-4D1A-8E91-F7A2AC0E8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77A1A-E836-43C8-98AE-19FECEF2EF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663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91474F-7C71-4042-A9EB-9839345B6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59DD17-D7EA-4445-AE70-D33111F13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8A8ADA-A33F-4BC4-98AD-82B0DCD0EB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7513FF-48AF-4E26-B5ED-F73BB9D23F0A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F13D6B-3153-41D0-8FC1-D2A3BF5AA5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678651-7C93-41E6-96A0-51D275A895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77A1A-E836-43C8-98AE-19FECEF2EF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179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hdphoto" Target="../media/hdphoto3.wdp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chart" Target="../charts/chart3.xml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3.wdp"/><Relationship Id="rId7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32.png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microsoft.com/office/2007/relationships/hdphoto" Target="../media/hdphoto3.wdp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jpe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jpe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jpeg"/><Relationship Id="rId1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microsoft.com/office/2007/relationships/hdphoto" Target="../media/hdphoto3.wdp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microsoft.com/office/2007/relationships/hdphoto" Target="../media/hdphoto3.wdp"/><Relationship Id="rId21" Type="http://schemas.openxmlformats.org/officeDocument/2006/relationships/image" Target="../media/image73.jpeg"/><Relationship Id="rId7" Type="http://schemas.openxmlformats.org/officeDocument/2006/relationships/image" Target="../media/image60.png"/><Relationship Id="rId12" Type="http://schemas.openxmlformats.org/officeDocument/2006/relationships/image" Target="../media/image64.png"/><Relationship Id="rId17" Type="http://schemas.openxmlformats.org/officeDocument/2006/relationships/image" Target="../media/image69.jpeg"/><Relationship Id="rId2" Type="http://schemas.openxmlformats.org/officeDocument/2006/relationships/image" Target="../media/image3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51.png"/><Relationship Id="rId5" Type="http://schemas.openxmlformats.org/officeDocument/2006/relationships/image" Target="../media/image19.png"/><Relationship Id="rId15" Type="http://schemas.openxmlformats.org/officeDocument/2006/relationships/image" Target="../media/image67.png"/><Relationship Id="rId10" Type="http://schemas.openxmlformats.org/officeDocument/2006/relationships/image" Target="../media/image63.png"/><Relationship Id="rId19" Type="http://schemas.openxmlformats.org/officeDocument/2006/relationships/image" Target="../media/image71.jpeg"/><Relationship Id="rId4" Type="http://schemas.openxmlformats.org/officeDocument/2006/relationships/image" Target="../media/image20.png"/><Relationship Id="rId9" Type="http://schemas.openxmlformats.org/officeDocument/2006/relationships/image" Target="../media/image62.png"/><Relationship Id="rId14" Type="http://schemas.openxmlformats.org/officeDocument/2006/relationships/image" Target="../media/image66.png"/><Relationship Id="rId22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microsoft.com/office/2007/relationships/hdphoto" Target="../media/hdphoto3.wdp"/><Relationship Id="rId7" Type="http://schemas.openxmlformats.org/officeDocument/2006/relationships/image" Target="../media/image7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20.png"/><Relationship Id="rId10" Type="http://schemas.openxmlformats.org/officeDocument/2006/relationships/image" Target="../media/image79.png"/><Relationship Id="rId4" Type="http://schemas.openxmlformats.org/officeDocument/2006/relationships/image" Target="../media/image67.png"/><Relationship Id="rId9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8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svg"/><Relationship Id="rId4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microsoft.com/office/2007/relationships/hdphoto" Target="../media/hdphoto3.wdp"/><Relationship Id="rId7" Type="http://schemas.openxmlformats.org/officeDocument/2006/relationships/image" Target="../media/image8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jpe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3.wdp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 descr="음식, 채운, 장난감, 상점이(가) 표시된 사진&#10;&#10;자동 생성된 설명">
            <a:extLst>
              <a:ext uri="{FF2B5EF4-FFF2-40B4-BE49-F238E27FC236}">
                <a16:creationId xmlns:a16="http://schemas.microsoft.com/office/drawing/2014/main" id="{81A07A55-86DC-4C6E-8DBA-FB38D003C8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 descr="사람, 남자, 물, 실외이(가) 표시된 사진&#10;&#10;자동 생성된 설명">
            <a:extLst>
              <a:ext uri="{FF2B5EF4-FFF2-40B4-BE49-F238E27FC236}">
                <a16:creationId xmlns:a16="http://schemas.microsoft.com/office/drawing/2014/main" id="{C3A9CEEC-EE6E-451C-A5C8-5DB96CA72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434" l="324" r="89995">
                        <a14:foregroundMark x1="16127" y1="27710" x2="35599" y2="87743"/>
                        <a14:foregroundMark x1="35599" y1="87743" x2="41532" y2="99474"/>
                        <a14:foregroundMark x1="7255" y1="23058" x2="14428" y2="9385"/>
                        <a14:foregroundMark x1="14428" y1="9385" x2="27994" y2="0"/>
                        <a14:foregroundMark x1="44498" y1="3155" x2="324" y2="19053"/>
                        <a14:foregroundMark x1="44768" y1="40008" x2="60437" y2="90170"/>
                        <a14:foregroundMark x1="41559" y1="45227" x2="40156" y2="55785"/>
                        <a14:foregroundMark x1="41694" y1="43892" x2="40885" y2="45429"/>
                        <a14:foregroundMark x1="58684" y1="69741" x2="61362" y2="77921"/>
                        <a14:foregroundMark x1="41773" y1="42543" x2="41802" y2="44337"/>
                        <a14:foregroundMark x1="41667" y1="35882" x2="41701" y2="38014"/>
                        <a14:foregroundMark x1="41827" y1="34168" x2="46656" y2="32727"/>
                        <a14:foregroundMark x1="51363" y1="38681" x2="51675" y2="39076"/>
                        <a14:foregroundMark x1="46656" y1="32727" x2="50114" y2="37101"/>
                        <a14:foregroundMark x1="50241" y1="38322" x2="49973" y2="47735"/>
                        <a14:foregroundMark x1="43932" y1="32969" x2="41343" y2="38916"/>
                        <a14:foregroundMark x1="41343" y1="38916" x2="41667" y2="44862"/>
                        <a14:foregroundMark x1="44444" y1="32605" x2="41640" y2="35922"/>
                        <a14:foregroundMark x1="44795" y1="32807" x2="41887" y2="33157"/>
                        <a14:foregroundMark x1="42772" y1="13875" x2="36381" y2="14442"/>
                        <a14:foregroundMark x1="42044" y1="14644" x2="37702" y2="16464"/>
                        <a14:foregroundMark x1="41478" y1="15291" x2="39078" y2="16100"/>
                        <a14:foregroundMark x1="41478" y1="15008" x2="37972" y2="16586"/>
                        <a14:foregroundMark x1="16154" y1="25202" x2="16537" y2="26213"/>
                        <a14:foregroundMark x1="57255" y1="94782" x2="60086" y2="95550"/>
                        <a14:foregroundMark x1="41289" y1="15494" x2="39482" y2="15898"/>
                        <a14:foregroundMark x1="41532" y1="14927" x2="39347" y2="16748"/>
                        <a14:foregroundMark x1="42772" y1="14725" x2="37540" y2="16100"/>
                        <a14:foregroundMark x1="44067" y1="14239" x2="34736" y2="16303"/>
                        <a14:foregroundMark x1="42961" y1="15129" x2="37594" y2="17233"/>
                        <a14:backgroundMark x1="29962" y1="41262" x2="40450" y2="16770"/>
                        <a14:backgroundMark x1="53236" y1="37864" x2="77131" y2="38309"/>
                        <a14:backgroundMark x1="77131" y1="38309" x2="84709" y2="37662"/>
                        <a14:backgroundMark x1="44586" y1="32338" x2="39941" y2="32322"/>
                        <a14:backgroundMark x1="46156" y1="32344" x2="44586" y2="32338"/>
                        <a14:backgroundMark x1="50998" y1="32362" x2="47060" y2="32348"/>
                        <a14:backgroundMark x1="39941" y1="32322" x2="38026" y2="46440"/>
                        <a14:backgroundMark x1="38026" y1="46440" x2="32902" y2="59790"/>
                        <a14:backgroundMark x1="32902" y1="59790" x2="29180" y2="54531"/>
                        <a14:backgroundMark x1="29180" y1="54531" x2="19498" y2="24879"/>
                        <a14:backgroundMark x1="19498" y1="24879" x2="17961" y2="23261"/>
                        <a14:backgroundMark x1="20044" y1="31656" x2="26214" y2="46683"/>
                        <a14:backgroundMark x1="26214" y1="46683" x2="26996" y2="47613"/>
                        <a14:backgroundMark x1="50504" y1="33817" x2="55798" y2="33212"/>
                        <a14:backgroundMark x1="62055" y1="77913" x2="62055" y2="80299"/>
                        <a14:backgroundMark x1="61381" y1="77913" x2="61866" y2="80138"/>
                        <a14:backgroundMark x1="51429" y1="36003" x2="51726" y2="42071"/>
                        <a14:backgroundMark x1="50863" y1="38592" x2="51861" y2="33617"/>
                        <a14:backgroundMark x1="50836" y1="38228" x2="51106" y2="33131"/>
                        <a14:backgroundMark x1="50809" y1="37621" x2="51025" y2="33778"/>
                        <a14:backgroundMark x1="50890" y1="34911" x2="50863" y2="38511"/>
                        <a14:backgroundMark x1="50863" y1="38107" x2="50863" y2="38107"/>
                        <a14:backgroundMark x1="51268" y1="38754" x2="51268" y2="38754"/>
                        <a14:backgroundMark x1="51079" y1="38390" x2="51079" y2="38390"/>
                        <a14:backgroundMark x1="50944" y1="37824" x2="51672" y2="39078"/>
                        <a14:backgroundMark x1="51079" y1="38188" x2="51537" y2="39199"/>
                        <a14:backgroundMark x1="51456" y1="38835" x2="51052" y2="37864"/>
                        <a14:backgroundMark x1="41208" y1="32727" x2="39671" y2="47735"/>
                        <a14:backgroundMark x1="41802" y1="33010" x2="41289" y2="34264"/>
                        <a14:backgroundMark x1="41505" y1="32605" x2="41154" y2="34547"/>
                        <a14:backgroundMark x1="41478" y1="32282" x2="41289" y2="35477"/>
                        <a14:backgroundMark x1="51699" y1="38754" x2="51915" y2="39927"/>
                        <a14:backgroundMark x1="41235" y1="38026" x2="41289" y2="42557"/>
                        <a14:backgroundMark x1="50647" y1="37460" x2="50620" y2="38673"/>
                        <a14:backgroundMark x1="16828" y1="24879" x2="29854" y2="54207"/>
                        <a14:backgroundMark x1="16586" y1="25445" x2="26618" y2="51133"/>
                        <a14:backgroundMark x1="26618" y1="51133" x2="29639" y2="55542"/>
                        <a14:backgroundMark x1="17341" y1="25445" x2="20065" y2="34345"/>
                        <a14:backgroundMark x1="16828" y1="26011" x2="25620" y2="52508"/>
                        <a14:backgroundMark x1="25620" y1="52508" x2="28722" y2="58333"/>
                        <a14:backgroundMark x1="28722" y1="58333" x2="31553" y2="61327"/>
                        <a14:backgroundMark x1="23031" y1="44458" x2="28533" y2="56392"/>
                        <a14:backgroundMark x1="28533" y1="56392" x2="29773" y2="57888"/>
                        <a14:backgroundMark x1="23490" y1="44013" x2="26456" y2="50000"/>
                        <a14:backgroundMark x1="23625" y1="44215" x2="26591" y2="50769"/>
                        <a14:backgroundMark x1="23490" y1="44539" x2="28533" y2="57201"/>
                        <a14:backgroundMark x1="28533" y1="57201" x2="28533" y2="57241"/>
                        <a14:backgroundMark x1="50674" y1="33778" x2="50971" y2="40129"/>
                        <a14:backgroundMark x1="50539" y1="34183" x2="50620" y2="41383"/>
                        <a14:backgroundMark x1="50512" y1="34506" x2="51106" y2="32039"/>
                        <a14:backgroundMark x1="50593" y1="34587" x2="49757" y2="31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42938" y="0"/>
            <a:ext cx="7342094" cy="6858000"/>
          </a:xfrm>
          <a:custGeom>
            <a:avLst/>
            <a:gdLst>
              <a:gd name="connsiteX0" fmla="*/ 4333345 w 10285714"/>
              <a:gd name="connsiteY0" fmla="*/ 2586037 h 6858000"/>
              <a:gd name="connsiteX1" fmla="*/ 4333345 w 10285714"/>
              <a:gd name="connsiteY1" fmla="*/ 3776662 h 6858000"/>
              <a:gd name="connsiteX2" fmla="*/ 5081588 w 10285714"/>
              <a:gd name="connsiteY2" fmla="*/ 3776662 h 6858000"/>
              <a:gd name="connsiteX3" fmla="*/ 5081588 w 10285714"/>
              <a:gd name="connsiteY3" fmla="*/ 2586037 h 6858000"/>
              <a:gd name="connsiteX4" fmla="*/ 0 w 10285714"/>
              <a:gd name="connsiteY4" fmla="*/ 0 h 6858000"/>
              <a:gd name="connsiteX5" fmla="*/ 10285714 w 10285714"/>
              <a:gd name="connsiteY5" fmla="*/ 0 h 6858000"/>
              <a:gd name="connsiteX6" fmla="*/ 10285714 w 10285714"/>
              <a:gd name="connsiteY6" fmla="*/ 6858000 h 6858000"/>
              <a:gd name="connsiteX7" fmla="*/ 0 w 1028571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285714" h="6858000">
                <a:moveTo>
                  <a:pt x="4333345" y="2586037"/>
                </a:moveTo>
                <a:lnTo>
                  <a:pt x="4333345" y="3776662"/>
                </a:lnTo>
                <a:lnTo>
                  <a:pt x="5081588" y="3776662"/>
                </a:lnTo>
                <a:lnTo>
                  <a:pt x="5081588" y="2586037"/>
                </a:lnTo>
                <a:close/>
                <a:moveTo>
                  <a:pt x="0" y="0"/>
                </a:moveTo>
                <a:lnTo>
                  <a:pt x="10285714" y="0"/>
                </a:lnTo>
                <a:lnTo>
                  <a:pt x="1028571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989F27E-AD99-4ED0-8363-045EF626B8FF}"/>
              </a:ext>
            </a:extLst>
          </p:cNvPr>
          <p:cNvSpPr txBox="1"/>
          <p:nvPr/>
        </p:nvSpPr>
        <p:spPr>
          <a:xfrm>
            <a:off x="4231531" y="1851645"/>
            <a:ext cx="7730247" cy="3154710"/>
          </a:xfrm>
          <a:prstGeom prst="rect">
            <a:avLst/>
          </a:prstGeom>
          <a:solidFill>
            <a:schemeClr val="tx1">
              <a:alpha val="27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accent4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머신러닝</a:t>
            </a:r>
            <a:r>
              <a:rPr lang="ko-KR" altLang="en-US" sz="25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기반의 이미지 처리</a:t>
            </a:r>
            <a:r>
              <a:rPr lang="en-US" altLang="ko-KR" sz="25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2800" dirty="0">
                <a:solidFill>
                  <a:schemeClr val="accent4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식품 정보</a:t>
            </a:r>
            <a:r>
              <a:rPr lang="ko-KR" altLang="en-US" sz="28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25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제공 서비스</a:t>
            </a:r>
            <a:endParaRPr lang="en-US" altLang="ko-KR" sz="25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endParaRPr lang="en-US" altLang="ko-KR" sz="25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en-US" altLang="ko-KR" sz="88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DR.</a:t>
            </a:r>
            <a:r>
              <a:rPr lang="en-US" altLang="ko-KR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FOODY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87000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영진전문대 컴퓨터정보계열 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87000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2WD-J 3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87000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조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87000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ja-JP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87000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よりよい</a:t>
            </a:r>
            <a:endParaRPr lang="en-US" altLang="ja-JP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87000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ko-KR" altLang="en-US" sz="1600" b="1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조준경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/ </a:t>
            </a:r>
            <a:r>
              <a:rPr lang="ko-KR" altLang="en-US" sz="1600" b="1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김나경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/ </a:t>
            </a:r>
            <a:r>
              <a:rPr lang="ko-KR" altLang="en-US" sz="1600" b="1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서은우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/ 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박형준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/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오정훈</a:t>
            </a:r>
          </a:p>
        </p:txBody>
      </p:sp>
    </p:spTree>
    <p:extLst>
      <p:ext uri="{BB962C8B-B14F-4D97-AF65-F5344CB8AC3E}">
        <p14:creationId xmlns:p14="http://schemas.microsoft.com/office/powerpoint/2010/main" val="881494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녹색, 냉장고, 음식, 상점이(가) 표시된 사진&#10;&#10;자동 생성된 설명">
            <a:extLst>
              <a:ext uri="{FF2B5EF4-FFF2-40B4-BE49-F238E27FC236}">
                <a16:creationId xmlns:a16="http://schemas.microsoft.com/office/drawing/2014/main" id="{D466A3C7-58E4-4B15-85FF-717824005F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5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6A73A660-223B-4D90-990E-B0E1F48A9A79}"/>
              </a:ext>
            </a:extLst>
          </p:cNvPr>
          <p:cNvSpPr/>
          <p:nvPr/>
        </p:nvSpPr>
        <p:spPr>
          <a:xfrm>
            <a:off x="0" y="-3"/>
            <a:ext cx="12192000" cy="6858001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8F5275-BFDA-498A-9E16-0F94F7FC4D57}"/>
              </a:ext>
            </a:extLst>
          </p:cNvPr>
          <p:cNvSpPr/>
          <p:nvPr/>
        </p:nvSpPr>
        <p:spPr>
          <a:xfrm>
            <a:off x="254227" y="923330"/>
            <a:ext cx="11652428" cy="5613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맛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E513E8-58F5-47D7-984D-ACA597E04E4C}"/>
              </a:ext>
            </a:extLst>
          </p:cNvPr>
          <p:cNvSpPr txBox="1"/>
          <p:nvPr/>
        </p:nvSpPr>
        <p:spPr>
          <a:xfrm>
            <a:off x="157656" y="153889"/>
            <a:ext cx="1219200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1. </a:t>
            </a:r>
            <a:r>
              <a:rPr lang="ko-KR" altLang="en-US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기획배경</a:t>
            </a:r>
            <a:r>
              <a:rPr lang="ko-KR" altLang="en-US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ko-KR" altLang="en-US" sz="4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1E25D5-2605-45BB-A730-0DC2D6731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ko-KR" altLang="en-US" dirty="0"/>
              <a:t>영진전문대 컴퓨터정보계열 </a:t>
            </a:r>
            <a:r>
              <a:rPr lang="en-US" altLang="ko-KR" dirty="0"/>
              <a:t>2WDJ - 3</a:t>
            </a:r>
            <a:r>
              <a:rPr lang="ko-KR" altLang="en-US" dirty="0"/>
              <a:t>조</a:t>
            </a: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C508B658-36F0-400F-B502-70A16DC87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0396" y="6473254"/>
            <a:ext cx="2743200" cy="365125"/>
          </a:xfrm>
        </p:spPr>
        <p:txBody>
          <a:bodyPr/>
          <a:lstStyle/>
          <a:p>
            <a:fld id="{3D1476FA-E0E6-407A-98B1-122D8A135D47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A60181D-BFC4-4031-8175-E288FFE464C0}"/>
              </a:ext>
            </a:extLst>
          </p:cNvPr>
          <p:cNvSpPr/>
          <p:nvPr/>
        </p:nvSpPr>
        <p:spPr>
          <a:xfrm>
            <a:off x="0" y="1236279"/>
            <a:ext cx="2268995" cy="5049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맛 정보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728014D-E85F-4C8E-A88B-D57150F6B5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817" y="2603093"/>
            <a:ext cx="3433095" cy="358185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3DF161-52D1-4BF9-8F8A-97D5A64B718F}"/>
              </a:ext>
            </a:extLst>
          </p:cNvPr>
          <p:cNvSpPr/>
          <p:nvPr/>
        </p:nvSpPr>
        <p:spPr>
          <a:xfrm>
            <a:off x="6780543" y="3865436"/>
            <a:ext cx="1472231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매운 맛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 3.4</a:t>
            </a: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단 맛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 2.7</a:t>
            </a: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짠 맛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 2.2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4C05339-E6C1-48FB-9275-8BB79238EF9C}"/>
              </a:ext>
            </a:extLst>
          </p:cNvPr>
          <p:cNvSpPr/>
          <p:nvPr/>
        </p:nvSpPr>
        <p:spPr>
          <a:xfrm>
            <a:off x="1849831" y="2049399"/>
            <a:ext cx="8277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 </a:t>
            </a:r>
            <a:r>
              <a:rPr lang="en-US" altLang="ko-KR" dirty="0">
                <a:solidFill>
                  <a:srgbClr val="9A3A3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Affinity Propagation algorithm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사용하여 국가코드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성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연령대 별로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클러스터링 실시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CCEC605-F469-4FD3-8120-A045DD5D0720}"/>
              </a:ext>
            </a:extLst>
          </p:cNvPr>
          <p:cNvSpPr/>
          <p:nvPr/>
        </p:nvSpPr>
        <p:spPr>
          <a:xfrm>
            <a:off x="3294610" y="2726663"/>
            <a:ext cx="5614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대표 클러스터를 통한 기본값 추출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데이터 베이스에 저장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DB4E85E-CE5A-4DB2-A3E1-D4B4303D88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087" y="3522532"/>
            <a:ext cx="2148789" cy="214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60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녹색, 냉장고, 음식, 상점이(가) 표시된 사진&#10;&#10;자동 생성된 설명">
            <a:extLst>
              <a:ext uri="{FF2B5EF4-FFF2-40B4-BE49-F238E27FC236}">
                <a16:creationId xmlns:a16="http://schemas.microsoft.com/office/drawing/2014/main" id="{D466A3C7-58E4-4B15-85FF-717824005F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5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3"/>
            <a:ext cx="12192000" cy="685800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6A73A660-223B-4D90-990E-B0E1F48A9A79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E513E8-58F5-47D7-984D-ACA597E04E4C}"/>
              </a:ext>
            </a:extLst>
          </p:cNvPr>
          <p:cNvSpPr txBox="1"/>
          <p:nvPr/>
        </p:nvSpPr>
        <p:spPr>
          <a:xfrm>
            <a:off x="157656" y="153892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1.</a:t>
            </a:r>
            <a:r>
              <a:rPr lang="en-US" altLang="ko-KR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기획배경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1E25D5-2605-45BB-A730-0DC2D6731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6256" y="6492871"/>
            <a:ext cx="4114800" cy="365125"/>
          </a:xfrm>
        </p:spPr>
        <p:txBody>
          <a:bodyPr/>
          <a:lstStyle/>
          <a:p>
            <a:r>
              <a:rPr lang="ko-KR" altLang="en-US" dirty="0">
                <a:solidFill>
                  <a:srgbClr val="565756"/>
                </a:solidFill>
              </a:rPr>
              <a:t>영진전문대 컴퓨터정보계열 </a:t>
            </a:r>
            <a:r>
              <a:rPr lang="en-US" altLang="ko-KR" dirty="0">
                <a:solidFill>
                  <a:srgbClr val="565756"/>
                </a:solidFill>
              </a:rPr>
              <a:t>2WDJ - 3</a:t>
            </a:r>
            <a:r>
              <a:rPr lang="ko-KR" altLang="en-US" dirty="0">
                <a:solidFill>
                  <a:srgbClr val="565756"/>
                </a:solidFill>
              </a:rPr>
              <a:t>조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9D70719-49BC-4C9B-847A-CDC33127FEE8}"/>
              </a:ext>
            </a:extLst>
          </p:cNvPr>
          <p:cNvSpPr/>
          <p:nvPr/>
        </p:nvSpPr>
        <p:spPr>
          <a:xfrm>
            <a:off x="259404" y="1009126"/>
            <a:ext cx="11673192" cy="5450038"/>
          </a:xfrm>
          <a:prstGeom prst="roundRect">
            <a:avLst>
              <a:gd name="adj" fmla="val 91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CBA573F-EA2E-4D52-92E2-E20F5250A33C}"/>
              </a:ext>
            </a:extLst>
          </p:cNvPr>
          <p:cNvSpPr/>
          <p:nvPr/>
        </p:nvSpPr>
        <p:spPr>
          <a:xfrm>
            <a:off x="0" y="1236282"/>
            <a:ext cx="2268995" cy="5049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기획 설명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3912783-0261-472A-88D9-54D3B8ED5C79}"/>
              </a:ext>
            </a:extLst>
          </p:cNvPr>
          <p:cNvSpPr/>
          <p:nvPr/>
        </p:nvSpPr>
        <p:spPr>
          <a:xfrm>
            <a:off x="1533874" y="2227883"/>
            <a:ext cx="1596571" cy="989006"/>
          </a:xfrm>
          <a:prstGeom prst="roundRect">
            <a:avLst>
              <a:gd name="adj" fmla="val 345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타겟 유저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40E5C34-9AAA-46EC-86CE-BE80EB798F2B}"/>
              </a:ext>
            </a:extLst>
          </p:cNvPr>
          <p:cNvSpPr/>
          <p:nvPr/>
        </p:nvSpPr>
        <p:spPr>
          <a:xfrm>
            <a:off x="1533874" y="3371141"/>
            <a:ext cx="1605569" cy="1076270"/>
          </a:xfrm>
          <a:prstGeom prst="roundRect">
            <a:avLst>
              <a:gd name="adj" fmla="val 34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서비스</a:t>
            </a:r>
            <a:endParaRPr lang="en-US" altLang="ko-KR" sz="2400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목적</a:t>
            </a:r>
            <a:endParaRPr lang="en-US" altLang="ko-KR" sz="2400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09E2980-AE4C-494A-8D51-154147F05008}"/>
              </a:ext>
            </a:extLst>
          </p:cNvPr>
          <p:cNvSpPr/>
          <p:nvPr/>
        </p:nvSpPr>
        <p:spPr>
          <a:xfrm>
            <a:off x="1542872" y="4596607"/>
            <a:ext cx="1596571" cy="989006"/>
          </a:xfrm>
          <a:prstGeom prst="roundRect">
            <a:avLst>
              <a:gd name="adj" fmla="val 345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차별성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817943A-31F2-4C75-B2D0-07ED89322ECB}"/>
              </a:ext>
            </a:extLst>
          </p:cNvPr>
          <p:cNvSpPr/>
          <p:nvPr/>
        </p:nvSpPr>
        <p:spPr>
          <a:xfrm>
            <a:off x="7012254" y="2217865"/>
            <a:ext cx="3952224" cy="989006"/>
          </a:xfrm>
          <a:prstGeom prst="roundRect">
            <a:avLst>
              <a:gd name="adj" fmla="val 345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제품 회사</a:t>
            </a:r>
            <a:endParaRPr lang="en-US" altLang="ko-KR" sz="1600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매장 </a:t>
            </a:r>
            <a:endParaRPr lang="en-US" altLang="ko-KR" sz="1600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각종 지방 단체  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16A776C-FE9E-44E8-B420-5392D407A09E}"/>
              </a:ext>
            </a:extLst>
          </p:cNvPr>
          <p:cNvSpPr/>
          <p:nvPr/>
        </p:nvSpPr>
        <p:spPr>
          <a:xfrm>
            <a:off x="3188502" y="2217865"/>
            <a:ext cx="3765694" cy="989006"/>
          </a:xfrm>
          <a:prstGeom prst="roundRect">
            <a:avLst>
              <a:gd name="adj" fmla="val 345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제품 맛이 궁금한 사람</a:t>
            </a:r>
            <a:endParaRPr lang="en-US" altLang="ko-KR" sz="1600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알레르기에 민감한 사람</a:t>
            </a:r>
            <a:endParaRPr lang="en-US" altLang="ko-KR" sz="1600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할랄</a:t>
            </a:r>
            <a:r>
              <a:rPr lang="en-US" altLang="ko-KR" sz="16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비건 등 종교적 활동인 </a:t>
            </a:r>
            <a:endParaRPr lang="en-US" altLang="ko-KR" sz="1600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1F8EC9A-F078-4FD0-AF16-6DE20FA3ED16}"/>
              </a:ext>
            </a:extLst>
          </p:cNvPr>
          <p:cNvSpPr/>
          <p:nvPr/>
        </p:nvSpPr>
        <p:spPr>
          <a:xfrm>
            <a:off x="3215881" y="4596607"/>
            <a:ext cx="7790474" cy="989006"/>
          </a:xfrm>
          <a:prstGeom prst="roundRect">
            <a:avLst>
              <a:gd name="adj" fmla="val 34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맛 같은 </a:t>
            </a:r>
            <a:r>
              <a:rPr lang="ko-KR" altLang="en-US" dirty="0">
                <a:solidFill>
                  <a:srgbClr val="9A3A3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주관적인 평가를 수치화</a:t>
            </a:r>
            <a:r>
              <a:rPr lang="ko-KR" altLang="en-US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하여 제공</a:t>
            </a:r>
            <a:endParaRPr lang="en-US" altLang="ko-KR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제품 사진 촬영을 통한 </a:t>
            </a:r>
            <a:r>
              <a:rPr lang="ko-KR" altLang="en-US" dirty="0">
                <a:solidFill>
                  <a:srgbClr val="9A3A3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쉽고 편리한 검색 기능</a:t>
            </a:r>
            <a:endParaRPr lang="en-US" altLang="ko-KR" dirty="0">
              <a:solidFill>
                <a:srgbClr val="9A3A3A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맛을 키워드로 한 </a:t>
            </a:r>
            <a:r>
              <a:rPr lang="ko-KR" altLang="en-US" dirty="0">
                <a:solidFill>
                  <a:srgbClr val="9A3A3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제품 큐레이션</a:t>
            </a:r>
            <a:endParaRPr lang="en-US" altLang="ko-KR" dirty="0">
              <a:solidFill>
                <a:srgbClr val="9A3A3A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441DCCE-3259-436C-9796-5306311DB065}"/>
              </a:ext>
            </a:extLst>
          </p:cNvPr>
          <p:cNvSpPr/>
          <p:nvPr/>
        </p:nvSpPr>
        <p:spPr>
          <a:xfrm>
            <a:off x="3215880" y="3371141"/>
            <a:ext cx="7790475" cy="1091282"/>
          </a:xfrm>
          <a:prstGeom prst="roundRect">
            <a:avLst>
              <a:gd name="adj" fmla="val 34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딥러닝 기반 </a:t>
            </a:r>
            <a:r>
              <a:rPr lang="ko-KR" altLang="en-US" dirty="0">
                <a:solidFill>
                  <a:srgbClr val="9A3A3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이미지 처리기능</a:t>
            </a:r>
            <a:r>
              <a:rPr lang="ko-KR" altLang="en-US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을 통해 손쉬운 정보 수집이 가능</a:t>
            </a:r>
            <a:endParaRPr lang="en-US" altLang="ko-KR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표기 외의 </a:t>
            </a:r>
            <a:r>
              <a:rPr lang="ko-KR" altLang="en-US" dirty="0">
                <a:solidFill>
                  <a:srgbClr val="9A3A3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주관적인 정보수집</a:t>
            </a:r>
            <a:r>
              <a:rPr lang="ko-KR" altLang="en-US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 가능  </a:t>
            </a:r>
            <a:endParaRPr lang="en-US" altLang="ko-KR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598DF0-A752-4305-916D-2E4A7EC81AE1}"/>
              </a:ext>
            </a:extLst>
          </p:cNvPr>
          <p:cNvSpPr/>
          <p:nvPr/>
        </p:nvSpPr>
        <p:spPr>
          <a:xfrm>
            <a:off x="3188501" y="1871010"/>
            <a:ext cx="37656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B2C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CDFB39A-2E24-434A-AEB3-799ED0EEE949}"/>
              </a:ext>
            </a:extLst>
          </p:cNvPr>
          <p:cNvSpPr/>
          <p:nvPr/>
        </p:nvSpPr>
        <p:spPr>
          <a:xfrm>
            <a:off x="7012252" y="1871010"/>
            <a:ext cx="39522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B2B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7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녹색, 냉장고, 음식, 상점이(가) 표시된 사진&#10;&#10;자동 생성된 설명">
            <a:extLst>
              <a:ext uri="{FF2B5EF4-FFF2-40B4-BE49-F238E27FC236}">
                <a16:creationId xmlns:a16="http://schemas.microsoft.com/office/drawing/2014/main" id="{D466A3C7-58E4-4B15-85FF-717824005F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5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6A73A660-223B-4D90-990E-B0E1F48A9A79}"/>
              </a:ext>
            </a:extLst>
          </p:cNvPr>
          <p:cNvSpPr/>
          <p:nvPr/>
        </p:nvSpPr>
        <p:spPr>
          <a:xfrm>
            <a:off x="0" y="-3"/>
            <a:ext cx="12192000" cy="6858001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E513E8-58F5-47D7-984D-ACA597E04E4C}"/>
              </a:ext>
            </a:extLst>
          </p:cNvPr>
          <p:cNvSpPr txBox="1"/>
          <p:nvPr/>
        </p:nvSpPr>
        <p:spPr>
          <a:xfrm>
            <a:off x="157656" y="153889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2.</a:t>
            </a:r>
            <a:r>
              <a:rPr lang="en-US" altLang="ko-KR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주요 서비스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1E25D5-2605-45BB-A730-0DC2D6731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6256" y="6492868"/>
            <a:ext cx="4114800" cy="365125"/>
          </a:xfrm>
        </p:spPr>
        <p:txBody>
          <a:bodyPr/>
          <a:lstStyle/>
          <a:p>
            <a:r>
              <a:rPr lang="ko-KR" altLang="en-US" dirty="0">
                <a:solidFill>
                  <a:srgbClr val="565756"/>
                </a:solidFill>
              </a:rPr>
              <a:t>영진전문대 컴퓨터정보계열 </a:t>
            </a:r>
            <a:r>
              <a:rPr lang="en-US" altLang="ko-KR" dirty="0">
                <a:solidFill>
                  <a:srgbClr val="565756"/>
                </a:solidFill>
              </a:rPr>
              <a:t>2WDJ - 3</a:t>
            </a:r>
            <a:r>
              <a:rPr lang="ko-KR" altLang="en-US" dirty="0">
                <a:solidFill>
                  <a:srgbClr val="565756"/>
                </a:solidFill>
              </a:rPr>
              <a:t>조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9D70719-49BC-4C9B-847A-CDC33127FEE8}"/>
              </a:ext>
            </a:extLst>
          </p:cNvPr>
          <p:cNvSpPr/>
          <p:nvPr/>
        </p:nvSpPr>
        <p:spPr>
          <a:xfrm>
            <a:off x="259404" y="1009123"/>
            <a:ext cx="11673192" cy="5450038"/>
          </a:xfrm>
          <a:prstGeom prst="roundRect">
            <a:avLst>
              <a:gd name="adj" fmla="val 91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6C1CEC-052E-4B50-B603-16276EB15D03}"/>
              </a:ext>
            </a:extLst>
          </p:cNvPr>
          <p:cNvSpPr/>
          <p:nvPr/>
        </p:nvSpPr>
        <p:spPr>
          <a:xfrm>
            <a:off x="3883970" y="1206506"/>
            <a:ext cx="4142430" cy="502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12FDB4-9EAB-46B1-8C25-0ADE361E780F}"/>
              </a:ext>
            </a:extLst>
          </p:cNvPr>
          <p:cNvSpPr txBox="1"/>
          <p:nvPr/>
        </p:nvSpPr>
        <p:spPr>
          <a:xfrm>
            <a:off x="4579353" y="1816790"/>
            <a:ext cx="3033293" cy="3834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FFC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1.  </a:t>
            </a:r>
            <a:r>
              <a:rPr lang="en-US" altLang="ko-KR" sz="28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B2C </a:t>
            </a:r>
            <a:r>
              <a:rPr lang="ko-KR" altLang="en-US" sz="28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서비스</a:t>
            </a:r>
            <a:endParaRPr lang="en-US" altLang="ko-KR" sz="28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한둥근체 돋움" panose="020B0503000000000000" pitchFamily="50" charset="-127"/>
                <a:ea typeface="한둥근체 돋움" panose="020B0503000000000000" pitchFamily="50" charset="-127"/>
              </a:rPr>
              <a:t>회원가입</a:t>
            </a:r>
            <a:endParaRPr lang="en-US" altLang="ko-KR" dirty="0">
              <a:latin typeface="한둥근체 돋움" panose="020B0503000000000000" pitchFamily="50" charset="-127"/>
              <a:ea typeface="한둥근체 돋움" panose="020B0503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한둥근체 돋움" panose="020B0503000000000000" pitchFamily="50" charset="-127"/>
                <a:ea typeface="한둥근체 돋움" panose="020B0503000000000000" pitchFamily="50" charset="-127"/>
              </a:rPr>
              <a:t>제품조회</a:t>
            </a:r>
            <a:endParaRPr lang="en-US" altLang="ko-KR" dirty="0">
              <a:latin typeface="한둥근체 돋움" panose="020B0503000000000000" pitchFamily="50" charset="-127"/>
              <a:ea typeface="한둥근체 돋움" panose="020B0503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한둥근체 돋움" panose="020B0503000000000000" pitchFamily="50" charset="-127"/>
                <a:ea typeface="한둥근체 돋움" panose="020B0503000000000000" pitchFamily="50" charset="-127"/>
              </a:rPr>
              <a:t>유저 커뮤니티</a:t>
            </a:r>
            <a:endParaRPr lang="en-US" altLang="ko-KR" dirty="0">
              <a:latin typeface="한둥근체 돋움" panose="020B0503000000000000" pitchFamily="50" charset="-127"/>
              <a:ea typeface="한둥근체 돋움" panose="020B0503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FFC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2.  </a:t>
            </a:r>
            <a:r>
              <a:rPr lang="en-US" altLang="ko-KR" sz="28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B2B</a:t>
            </a:r>
            <a:r>
              <a:rPr lang="ko-KR" altLang="en-US" sz="28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서비스</a:t>
            </a:r>
            <a:endParaRPr lang="en-US" altLang="ko-KR" sz="28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한둥근체 돋움" panose="020B0503000000000000" pitchFamily="50" charset="-127"/>
                <a:ea typeface="한둥근체 돋움" panose="020B0503000000000000" pitchFamily="50" charset="-127"/>
              </a:rPr>
              <a:t>데이터 판매</a:t>
            </a:r>
            <a:endParaRPr lang="en-US" altLang="ko-KR" dirty="0">
              <a:latin typeface="한둥근체 돋움" panose="020B0503000000000000" pitchFamily="50" charset="-127"/>
              <a:ea typeface="한둥근체 돋움" panose="020B0503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한둥근체 돋움" panose="020B0503000000000000" pitchFamily="50" charset="-127"/>
                <a:ea typeface="한둥근체 돋움" panose="020B0503000000000000" pitchFamily="50" charset="-127"/>
              </a:rPr>
              <a:t>이용 방법</a:t>
            </a:r>
            <a:endParaRPr lang="en-US" altLang="ko-KR" dirty="0">
              <a:latin typeface="한둥근체 돋움" panose="020B0503000000000000" pitchFamily="50" charset="-127"/>
              <a:ea typeface="한둥근체 돋움" panose="020B0503000000000000" pitchFamily="50" charset="-127"/>
            </a:endParaRPr>
          </a:p>
        </p:txBody>
      </p:sp>
      <p:pic>
        <p:nvPicPr>
          <p:cNvPr id="11" name="그림 10" descr="사람, 남자, 물, 실외이(가) 표시된 사진&#10;&#10;자동 생성된 설명">
            <a:extLst>
              <a:ext uri="{FF2B5EF4-FFF2-40B4-BE49-F238E27FC236}">
                <a16:creationId xmlns:a16="http://schemas.microsoft.com/office/drawing/2014/main" id="{2C7EA82A-3BB9-4B77-81E9-CE95D58081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434" l="324" r="89995">
                        <a14:foregroundMark x1="16127" y1="27710" x2="35599" y2="87743"/>
                        <a14:foregroundMark x1="35599" y1="87743" x2="41532" y2="99474"/>
                        <a14:foregroundMark x1="7255" y1="23058" x2="14428" y2="9385"/>
                        <a14:foregroundMark x1="14428" y1="9385" x2="27994" y2="0"/>
                        <a14:foregroundMark x1="44498" y1="3155" x2="324" y2="19053"/>
                        <a14:foregroundMark x1="44768" y1="40008" x2="60437" y2="90170"/>
                        <a14:foregroundMark x1="41559" y1="45227" x2="40156" y2="55785"/>
                        <a14:foregroundMark x1="41694" y1="43892" x2="40885" y2="45429"/>
                        <a14:foregroundMark x1="58684" y1="69741" x2="61362" y2="77921"/>
                        <a14:foregroundMark x1="41773" y1="42543" x2="41802" y2="44337"/>
                        <a14:foregroundMark x1="41667" y1="35882" x2="41701" y2="38014"/>
                        <a14:foregroundMark x1="41827" y1="34168" x2="46656" y2="32727"/>
                        <a14:foregroundMark x1="51363" y1="38681" x2="51675" y2="39076"/>
                        <a14:foregroundMark x1="46656" y1="32727" x2="50114" y2="37101"/>
                        <a14:foregroundMark x1="50241" y1="38322" x2="49973" y2="47735"/>
                        <a14:foregroundMark x1="43932" y1="32969" x2="41343" y2="38916"/>
                        <a14:foregroundMark x1="41343" y1="38916" x2="41667" y2="44862"/>
                        <a14:foregroundMark x1="44444" y1="32605" x2="41640" y2="35922"/>
                        <a14:foregroundMark x1="44795" y1="32807" x2="41887" y2="33157"/>
                        <a14:foregroundMark x1="42772" y1="13875" x2="36381" y2="14442"/>
                        <a14:foregroundMark x1="42044" y1="14644" x2="37702" y2="16464"/>
                        <a14:foregroundMark x1="41478" y1="15291" x2="39078" y2="16100"/>
                        <a14:foregroundMark x1="41478" y1="15008" x2="37972" y2="16586"/>
                        <a14:foregroundMark x1="16154" y1="25202" x2="16537" y2="26213"/>
                        <a14:foregroundMark x1="57255" y1="94782" x2="60086" y2="95550"/>
                        <a14:foregroundMark x1="41289" y1="15494" x2="39482" y2="15898"/>
                        <a14:foregroundMark x1="41532" y1="14927" x2="39347" y2="16748"/>
                        <a14:foregroundMark x1="42772" y1="14725" x2="37540" y2="16100"/>
                        <a14:foregroundMark x1="44067" y1="14239" x2="34736" y2="16303"/>
                        <a14:foregroundMark x1="42961" y1="15129" x2="37594" y2="17233"/>
                        <a14:backgroundMark x1="29962" y1="41262" x2="40450" y2="16770"/>
                        <a14:backgroundMark x1="53236" y1="37864" x2="77131" y2="38309"/>
                        <a14:backgroundMark x1="77131" y1="38309" x2="84709" y2="37662"/>
                        <a14:backgroundMark x1="44586" y1="32338" x2="39941" y2="32322"/>
                        <a14:backgroundMark x1="46156" y1="32344" x2="44586" y2="32338"/>
                        <a14:backgroundMark x1="50998" y1="32362" x2="47060" y2="32348"/>
                        <a14:backgroundMark x1="39941" y1="32322" x2="38026" y2="46440"/>
                        <a14:backgroundMark x1="38026" y1="46440" x2="32902" y2="59790"/>
                        <a14:backgroundMark x1="32902" y1="59790" x2="29180" y2="54531"/>
                        <a14:backgroundMark x1="29180" y1="54531" x2="19498" y2="24879"/>
                        <a14:backgroundMark x1="19498" y1="24879" x2="17961" y2="23261"/>
                        <a14:backgroundMark x1="20044" y1="31656" x2="26214" y2="46683"/>
                        <a14:backgroundMark x1="26214" y1="46683" x2="26996" y2="47613"/>
                        <a14:backgroundMark x1="50504" y1="33817" x2="55798" y2="33212"/>
                        <a14:backgroundMark x1="62055" y1="77913" x2="62055" y2="80299"/>
                        <a14:backgroundMark x1="61381" y1="77913" x2="61866" y2="80138"/>
                        <a14:backgroundMark x1="51429" y1="36003" x2="51726" y2="42071"/>
                        <a14:backgroundMark x1="50863" y1="38592" x2="51861" y2="33617"/>
                        <a14:backgroundMark x1="50836" y1="38228" x2="51106" y2="33131"/>
                        <a14:backgroundMark x1="50809" y1="37621" x2="51025" y2="33778"/>
                        <a14:backgroundMark x1="50890" y1="34911" x2="50863" y2="38511"/>
                        <a14:backgroundMark x1="50863" y1="38107" x2="50863" y2="38107"/>
                        <a14:backgroundMark x1="51268" y1="38754" x2="51268" y2="38754"/>
                        <a14:backgroundMark x1="51079" y1="38390" x2="51079" y2="38390"/>
                        <a14:backgroundMark x1="50944" y1="37824" x2="51672" y2="39078"/>
                        <a14:backgroundMark x1="51079" y1="38188" x2="51537" y2="39199"/>
                        <a14:backgroundMark x1="51456" y1="38835" x2="51052" y2="37864"/>
                        <a14:backgroundMark x1="41208" y1="32727" x2="39671" y2="47735"/>
                        <a14:backgroundMark x1="41802" y1="33010" x2="41289" y2="34264"/>
                        <a14:backgroundMark x1="41505" y1="32605" x2="41154" y2="34547"/>
                        <a14:backgroundMark x1="41478" y1="32282" x2="41289" y2="35477"/>
                        <a14:backgroundMark x1="51699" y1="38754" x2="51915" y2="39927"/>
                        <a14:backgroundMark x1="41235" y1="38026" x2="41289" y2="42557"/>
                        <a14:backgroundMark x1="50647" y1="37460" x2="50620" y2="38673"/>
                        <a14:backgroundMark x1="16828" y1="24879" x2="29854" y2="54207"/>
                        <a14:backgroundMark x1="16586" y1="25445" x2="26618" y2="51133"/>
                        <a14:backgroundMark x1="26618" y1="51133" x2="29639" y2="55542"/>
                        <a14:backgroundMark x1="17341" y1="25445" x2="20065" y2="34345"/>
                        <a14:backgroundMark x1="16828" y1="26011" x2="25620" y2="52508"/>
                        <a14:backgroundMark x1="25620" y1="52508" x2="28722" y2="58333"/>
                        <a14:backgroundMark x1="28722" y1="58333" x2="31553" y2="61327"/>
                        <a14:backgroundMark x1="23031" y1="44458" x2="28533" y2="56392"/>
                        <a14:backgroundMark x1="28533" y1="56392" x2="29773" y2="57888"/>
                        <a14:backgroundMark x1="23490" y1="44013" x2="26456" y2="50000"/>
                        <a14:backgroundMark x1="23625" y1="44215" x2="26591" y2="50769"/>
                        <a14:backgroundMark x1="23490" y1="44539" x2="28533" y2="57201"/>
                        <a14:backgroundMark x1="28533" y1="57201" x2="28533" y2="57241"/>
                        <a14:backgroundMark x1="50674" y1="33778" x2="50971" y2="40129"/>
                        <a14:backgroundMark x1="50539" y1="34183" x2="50620" y2="41383"/>
                        <a14:backgroundMark x1="50512" y1="34506" x2="51106" y2="32039"/>
                        <a14:backgroundMark x1="50593" y1="34587" x2="49757" y2="31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36"/>
          <a:stretch/>
        </p:blipFill>
        <p:spPr>
          <a:xfrm>
            <a:off x="259404" y="1005198"/>
            <a:ext cx="4789714" cy="5451766"/>
          </a:xfrm>
          <a:custGeom>
            <a:avLst/>
            <a:gdLst>
              <a:gd name="connsiteX0" fmla="*/ 4333345 w 10285714"/>
              <a:gd name="connsiteY0" fmla="*/ 2586037 h 6858000"/>
              <a:gd name="connsiteX1" fmla="*/ 4333345 w 10285714"/>
              <a:gd name="connsiteY1" fmla="*/ 3776662 h 6858000"/>
              <a:gd name="connsiteX2" fmla="*/ 5081588 w 10285714"/>
              <a:gd name="connsiteY2" fmla="*/ 3776662 h 6858000"/>
              <a:gd name="connsiteX3" fmla="*/ 5081588 w 10285714"/>
              <a:gd name="connsiteY3" fmla="*/ 2586037 h 6858000"/>
              <a:gd name="connsiteX4" fmla="*/ 0 w 10285714"/>
              <a:gd name="connsiteY4" fmla="*/ 0 h 6858000"/>
              <a:gd name="connsiteX5" fmla="*/ 10285714 w 10285714"/>
              <a:gd name="connsiteY5" fmla="*/ 0 h 6858000"/>
              <a:gd name="connsiteX6" fmla="*/ 10285714 w 10285714"/>
              <a:gd name="connsiteY6" fmla="*/ 6858000 h 6858000"/>
              <a:gd name="connsiteX7" fmla="*/ 0 w 1028571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285714" h="6858000">
                <a:moveTo>
                  <a:pt x="4333345" y="2586037"/>
                </a:moveTo>
                <a:lnTo>
                  <a:pt x="4333345" y="3776662"/>
                </a:lnTo>
                <a:lnTo>
                  <a:pt x="5081588" y="3776662"/>
                </a:lnTo>
                <a:lnTo>
                  <a:pt x="5081588" y="2586037"/>
                </a:lnTo>
                <a:close/>
                <a:moveTo>
                  <a:pt x="0" y="0"/>
                </a:moveTo>
                <a:lnTo>
                  <a:pt x="10285714" y="0"/>
                </a:lnTo>
                <a:lnTo>
                  <a:pt x="102857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55453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녹색, 냉장고, 음식, 상점이(가) 표시된 사진&#10;&#10;자동 생성된 설명">
            <a:extLst>
              <a:ext uri="{FF2B5EF4-FFF2-40B4-BE49-F238E27FC236}">
                <a16:creationId xmlns:a16="http://schemas.microsoft.com/office/drawing/2014/main" id="{D466A3C7-58E4-4B15-85FF-717824005F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5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6A73A660-223B-4D90-990E-B0E1F48A9A79}"/>
              </a:ext>
            </a:extLst>
          </p:cNvPr>
          <p:cNvSpPr/>
          <p:nvPr/>
        </p:nvSpPr>
        <p:spPr>
          <a:xfrm>
            <a:off x="0" y="-3"/>
            <a:ext cx="12192000" cy="6858001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1E25D5-2605-45BB-A730-0DC2D6731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6256" y="6492868"/>
            <a:ext cx="4114800" cy="365125"/>
          </a:xfrm>
        </p:spPr>
        <p:txBody>
          <a:bodyPr/>
          <a:lstStyle/>
          <a:p>
            <a:r>
              <a:rPr lang="ko-KR" altLang="en-US" dirty="0">
                <a:solidFill>
                  <a:srgbClr val="565756"/>
                </a:solidFill>
              </a:rPr>
              <a:t>영진전문대 컴퓨터정보계열 </a:t>
            </a:r>
            <a:r>
              <a:rPr lang="en-US" altLang="ko-KR" dirty="0">
                <a:solidFill>
                  <a:srgbClr val="565756"/>
                </a:solidFill>
              </a:rPr>
              <a:t>2WDJ - 3</a:t>
            </a:r>
            <a:r>
              <a:rPr lang="ko-KR" altLang="en-US" dirty="0">
                <a:solidFill>
                  <a:srgbClr val="565756"/>
                </a:solidFill>
              </a:rPr>
              <a:t>조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9D70719-49BC-4C9B-847A-CDC33127FEE8}"/>
              </a:ext>
            </a:extLst>
          </p:cNvPr>
          <p:cNvSpPr/>
          <p:nvPr/>
        </p:nvSpPr>
        <p:spPr>
          <a:xfrm>
            <a:off x="259404" y="1009123"/>
            <a:ext cx="11673192" cy="5450038"/>
          </a:xfrm>
          <a:prstGeom prst="roundRect">
            <a:avLst>
              <a:gd name="adj" fmla="val 916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20D6B1-719A-4EF9-A512-91E1E72476E9}"/>
              </a:ext>
            </a:extLst>
          </p:cNvPr>
          <p:cNvSpPr txBox="1"/>
          <p:nvPr/>
        </p:nvSpPr>
        <p:spPr>
          <a:xfrm>
            <a:off x="7999208" y="2445938"/>
            <a:ext cx="3917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C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기피 원재료 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설정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777F6B-4A24-4D0B-9C8F-4A5C3B157816}"/>
              </a:ext>
            </a:extLst>
          </p:cNvPr>
          <p:cNvSpPr txBox="1"/>
          <p:nvPr/>
        </p:nvSpPr>
        <p:spPr>
          <a:xfrm>
            <a:off x="5083687" y="2458147"/>
            <a:ext cx="2801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C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맛 선호도 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정의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94767BA-4D29-4673-94FB-9E3D0E1FA6CD}"/>
              </a:ext>
            </a:extLst>
          </p:cNvPr>
          <p:cNvGrpSpPr/>
          <p:nvPr/>
        </p:nvGrpSpPr>
        <p:grpSpPr>
          <a:xfrm>
            <a:off x="4392355" y="3152426"/>
            <a:ext cx="3411360" cy="2443031"/>
            <a:chOff x="3729936" y="2823958"/>
            <a:chExt cx="4935327" cy="3370758"/>
          </a:xfrm>
        </p:grpSpPr>
        <p:graphicFrame>
          <p:nvGraphicFramePr>
            <p:cNvPr id="28" name="차트 27">
              <a:extLst>
                <a:ext uri="{FF2B5EF4-FFF2-40B4-BE49-F238E27FC236}">
                  <a16:creationId xmlns:a16="http://schemas.microsoft.com/office/drawing/2014/main" id="{91F7CB04-D220-4D3D-902C-44060AAD30C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31577729"/>
                </p:ext>
              </p:extLst>
            </p:nvPr>
          </p:nvGraphicFramePr>
          <p:xfrm>
            <a:off x="3729936" y="2985820"/>
            <a:ext cx="4935327" cy="320889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3F63B68-A207-4655-AC76-7D5CD798E813}"/>
                </a:ext>
              </a:extLst>
            </p:cNvPr>
            <p:cNvSpPr txBox="1"/>
            <p:nvPr/>
          </p:nvSpPr>
          <p:spPr>
            <a:xfrm>
              <a:off x="5827165" y="2823958"/>
              <a:ext cx="1046480" cy="338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한둥근체 돋움" panose="020B0503000000000000" pitchFamily="50" charset="-127"/>
                  <a:ea typeface="한둥근체 돋움" panose="020B0503000000000000" pitchFamily="50" charset="-127"/>
                </a:rPr>
                <a:t>매운맛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575C32A-9A43-4A85-BB4A-366BF3FBFD3F}"/>
                </a:ext>
              </a:extLst>
            </p:cNvPr>
            <p:cNvSpPr txBox="1"/>
            <p:nvPr/>
          </p:nvSpPr>
          <p:spPr>
            <a:xfrm>
              <a:off x="6829870" y="5770722"/>
              <a:ext cx="762000" cy="338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한둥근체 돋움" panose="020B0503000000000000" pitchFamily="50" charset="-127"/>
                  <a:ea typeface="한둥근체 돋움" panose="020B0503000000000000" pitchFamily="50" charset="-127"/>
                </a:rPr>
                <a:t>신맛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9311CD-5E1E-4D52-B7D9-3AC8EE341A40}"/>
                </a:ext>
              </a:extLst>
            </p:cNvPr>
            <p:cNvSpPr txBox="1"/>
            <p:nvPr/>
          </p:nvSpPr>
          <p:spPr>
            <a:xfrm>
              <a:off x="4936976" y="5780772"/>
              <a:ext cx="762000" cy="338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한둥근체 돋움" panose="020B0503000000000000" pitchFamily="50" charset="-127"/>
                  <a:ea typeface="한둥근체 돋움" panose="020B0503000000000000" pitchFamily="50" charset="-127"/>
                </a:rPr>
                <a:t>짠맛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41370A9-4D39-4D0D-982D-EA96D58A4B9C}"/>
                </a:ext>
              </a:extLst>
            </p:cNvPr>
            <p:cNvSpPr txBox="1"/>
            <p:nvPr/>
          </p:nvSpPr>
          <p:spPr>
            <a:xfrm>
              <a:off x="4268336" y="3964294"/>
              <a:ext cx="762000" cy="338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한둥근체 돋움" panose="020B0503000000000000" pitchFamily="50" charset="-127"/>
                  <a:ea typeface="한둥근체 돋움" panose="020B0503000000000000" pitchFamily="50" charset="-127"/>
                </a:rPr>
                <a:t>쓴맛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03AC6E0-01BB-4E04-91E2-36B0DCD6FEC9}"/>
                </a:ext>
              </a:extLst>
            </p:cNvPr>
            <p:cNvSpPr txBox="1"/>
            <p:nvPr/>
          </p:nvSpPr>
          <p:spPr>
            <a:xfrm>
              <a:off x="7586008" y="3993322"/>
              <a:ext cx="762000" cy="338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한둥근체 돋움" panose="020B0503000000000000" pitchFamily="50" charset="-127"/>
                  <a:ea typeface="한둥근체 돋움" panose="020B0503000000000000" pitchFamily="50" charset="-127"/>
                </a:rPr>
                <a:t>단맛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DE0E34C-A0F8-4615-A5EC-DF42F83BA07F}"/>
              </a:ext>
            </a:extLst>
          </p:cNvPr>
          <p:cNvSpPr txBox="1"/>
          <p:nvPr/>
        </p:nvSpPr>
        <p:spPr>
          <a:xfrm>
            <a:off x="266716" y="2460896"/>
            <a:ext cx="390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C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기본정보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 입력</a:t>
            </a:r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이름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성별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국가정보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나이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)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7" name="Picture 12" descr="carrot, diet, fruit, orange, vegetable icon">
            <a:extLst>
              <a:ext uri="{FF2B5EF4-FFF2-40B4-BE49-F238E27FC236}">
                <a16:creationId xmlns:a16="http://schemas.microsoft.com/office/drawing/2014/main" id="{7AEEFECC-BBEC-4A7D-83E2-971FCB1EE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9948" y="3656597"/>
            <a:ext cx="1167476" cy="116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4" descr="diet, fruit, mango, orange, vegetable icon">
            <a:extLst>
              <a:ext uri="{FF2B5EF4-FFF2-40B4-BE49-F238E27FC236}">
                <a16:creationId xmlns:a16="http://schemas.microsoft.com/office/drawing/2014/main" id="{5438E6BE-7F7E-45E2-B461-D0F33CF38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209" y="3653044"/>
            <a:ext cx="1167476" cy="116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08F9846B-3172-4631-B427-66DAF98D51FF}"/>
              </a:ext>
            </a:extLst>
          </p:cNvPr>
          <p:cNvGrpSpPr/>
          <p:nvPr/>
        </p:nvGrpSpPr>
        <p:grpSpPr>
          <a:xfrm>
            <a:off x="10402875" y="3616397"/>
            <a:ext cx="1219200" cy="1219200"/>
            <a:chOff x="5738281" y="4978651"/>
            <a:chExt cx="1219200" cy="1219200"/>
          </a:xfrm>
        </p:grpSpPr>
        <p:pic>
          <p:nvPicPr>
            <p:cNvPr id="40" name="Picture 10" descr="broccoli, fruit, green, healthy, vegetable icon">
              <a:extLst>
                <a:ext uri="{FF2B5EF4-FFF2-40B4-BE49-F238E27FC236}">
                  <a16:creationId xmlns:a16="http://schemas.microsoft.com/office/drawing/2014/main" id="{C91E0DAC-1161-4BC0-831C-27CDB9FDE0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8281" y="4978651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2" descr="entry, no icon">
              <a:extLst>
                <a:ext uri="{FF2B5EF4-FFF2-40B4-BE49-F238E27FC236}">
                  <a16:creationId xmlns:a16="http://schemas.microsoft.com/office/drawing/2014/main" id="{B20DE8B5-7642-4D38-8AF4-C314127C4E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5830" y="5063991"/>
              <a:ext cx="1063522" cy="1063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2" name="Picture 2" descr="account, manage, personal, profile, submit icon">
            <a:extLst>
              <a:ext uri="{FF2B5EF4-FFF2-40B4-BE49-F238E27FC236}">
                <a16:creationId xmlns:a16="http://schemas.microsoft.com/office/drawing/2014/main" id="{6A4D6AA9-26F7-4B6A-96EB-566833702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53" y="3685115"/>
            <a:ext cx="1083829" cy="108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6C9ABF1F-3D2F-4EBE-A8AA-D362D08BF072}"/>
              </a:ext>
            </a:extLst>
          </p:cNvPr>
          <p:cNvSpPr/>
          <p:nvPr/>
        </p:nvSpPr>
        <p:spPr>
          <a:xfrm>
            <a:off x="2276678" y="4803788"/>
            <a:ext cx="1446072" cy="377424"/>
          </a:xfrm>
          <a:prstGeom prst="roundRect">
            <a:avLst>
              <a:gd name="adj" fmla="val 6292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C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번역 서비스</a:t>
            </a:r>
            <a:r>
              <a:rPr lang="ko-KR" altLang="en-US" sz="1400" dirty="0">
                <a:solidFill>
                  <a:srgbClr val="EE3978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제공 </a:t>
            </a:r>
            <a:endParaRPr lang="en-US" altLang="ko-KR" sz="1400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EBDFC2E-B619-4B9E-951B-75D5BD17F401}"/>
              </a:ext>
            </a:extLst>
          </p:cNvPr>
          <p:cNvCxnSpPr>
            <a:cxnSpLocks/>
          </p:cNvCxnSpPr>
          <p:nvPr/>
        </p:nvCxnSpPr>
        <p:spPr>
          <a:xfrm>
            <a:off x="4194386" y="1400961"/>
            <a:ext cx="0" cy="4815281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6BBF8372-4387-436E-90F3-2D10C4C614EC}"/>
              </a:ext>
            </a:extLst>
          </p:cNvPr>
          <p:cNvCxnSpPr>
            <a:cxnSpLocks/>
          </p:cNvCxnSpPr>
          <p:nvPr/>
        </p:nvCxnSpPr>
        <p:spPr>
          <a:xfrm>
            <a:off x="7987612" y="1399184"/>
            <a:ext cx="0" cy="4815281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EE513E8-58F5-47D7-984D-ACA597E04E4C}"/>
              </a:ext>
            </a:extLst>
          </p:cNvPr>
          <p:cNvSpPr txBox="1"/>
          <p:nvPr/>
        </p:nvSpPr>
        <p:spPr>
          <a:xfrm>
            <a:off x="157656" y="153889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2-1. </a:t>
            </a:r>
            <a:r>
              <a:rPr lang="en-US" altLang="ko-KR" sz="44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B2C</a:t>
            </a:r>
            <a:r>
              <a:rPr lang="ko-KR" altLang="en-US" sz="44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서비스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9308995-4CE9-49A9-A53A-440C0FB5DDFD}"/>
              </a:ext>
            </a:extLst>
          </p:cNvPr>
          <p:cNvSpPr/>
          <p:nvPr/>
        </p:nvSpPr>
        <p:spPr>
          <a:xfrm>
            <a:off x="0" y="1236279"/>
            <a:ext cx="2268995" cy="5049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회원 가입</a:t>
            </a: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951C83AC-B571-4887-B4B6-3681F0D715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488" y="3783180"/>
            <a:ext cx="869564" cy="86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345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녹색, 냉장고, 음식, 상점이(가) 표시된 사진&#10;&#10;자동 생성된 설명">
            <a:extLst>
              <a:ext uri="{FF2B5EF4-FFF2-40B4-BE49-F238E27FC236}">
                <a16:creationId xmlns:a16="http://schemas.microsoft.com/office/drawing/2014/main" id="{D466A3C7-58E4-4B15-85FF-717824005F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5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6A73A660-223B-4D90-990E-B0E1F48A9A79}"/>
              </a:ext>
            </a:extLst>
          </p:cNvPr>
          <p:cNvSpPr/>
          <p:nvPr/>
        </p:nvSpPr>
        <p:spPr>
          <a:xfrm>
            <a:off x="0" y="19798"/>
            <a:ext cx="12192000" cy="6858001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1E25D5-2605-45BB-A730-0DC2D6731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6256" y="6492868"/>
            <a:ext cx="4114800" cy="365125"/>
          </a:xfrm>
        </p:spPr>
        <p:txBody>
          <a:bodyPr/>
          <a:lstStyle/>
          <a:p>
            <a:r>
              <a:rPr lang="ko-KR" altLang="en-US" dirty="0">
                <a:solidFill>
                  <a:srgbClr val="565756"/>
                </a:solidFill>
              </a:rPr>
              <a:t>영진전문대 컴퓨터정보계열 </a:t>
            </a:r>
            <a:r>
              <a:rPr lang="en-US" altLang="ko-KR" dirty="0">
                <a:solidFill>
                  <a:srgbClr val="565756"/>
                </a:solidFill>
              </a:rPr>
              <a:t>2WDJ - 3</a:t>
            </a:r>
            <a:r>
              <a:rPr lang="ko-KR" altLang="en-US" dirty="0">
                <a:solidFill>
                  <a:srgbClr val="565756"/>
                </a:solidFill>
              </a:rPr>
              <a:t>조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9D70719-49BC-4C9B-847A-CDC33127FEE8}"/>
              </a:ext>
            </a:extLst>
          </p:cNvPr>
          <p:cNvSpPr/>
          <p:nvPr/>
        </p:nvSpPr>
        <p:spPr>
          <a:xfrm>
            <a:off x="259404" y="1009123"/>
            <a:ext cx="11673192" cy="5450038"/>
          </a:xfrm>
          <a:prstGeom prst="roundRect">
            <a:avLst>
              <a:gd name="adj" fmla="val 91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E513E8-58F5-47D7-984D-ACA597E04E4C}"/>
              </a:ext>
            </a:extLst>
          </p:cNvPr>
          <p:cNvSpPr txBox="1"/>
          <p:nvPr/>
        </p:nvSpPr>
        <p:spPr>
          <a:xfrm>
            <a:off x="157656" y="153889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2-1. </a:t>
            </a:r>
            <a:r>
              <a:rPr lang="en-US" altLang="ko-KR" sz="44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B2C</a:t>
            </a:r>
            <a:r>
              <a:rPr lang="ko-KR" altLang="en-US" sz="44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서비스 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5B1FC3F0-10A1-45D4-98A1-E039EACCD5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522" y="3148380"/>
            <a:ext cx="749329" cy="1046270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060AF894-6E97-4008-B72D-85A9DF4DA711}"/>
              </a:ext>
            </a:extLst>
          </p:cNvPr>
          <p:cNvSpPr/>
          <p:nvPr/>
        </p:nvSpPr>
        <p:spPr>
          <a:xfrm>
            <a:off x="1400005" y="4674952"/>
            <a:ext cx="13227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조선일보명조" panose="02030304000000000000" pitchFamily="18" charset="-127"/>
              </a:rPr>
              <a:t>사진 촬영</a:t>
            </a:r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조선일보명조" panose="02030304000000000000" pitchFamily="18" charset="-127"/>
            </a:endParaRPr>
          </a:p>
        </p:txBody>
      </p:sp>
      <p:pic>
        <p:nvPicPr>
          <p:cNvPr id="51" name="Picture 4" descr="check list, clipboard, list icon">
            <a:extLst>
              <a:ext uri="{FF2B5EF4-FFF2-40B4-BE49-F238E27FC236}">
                <a16:creationId xmlns:a16="http://schemas.microsoft.com/office/drawing/2014/main" id="{6868B3B7-F321-4941-BBC4-D8341173C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167" y="2794146"/>
            <a:ext cx="1763660" cy="176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77C49A19-D847-4472-A447-80DDC7E27CB3}"/>
              </a:ext>
            </a:extLst>
          </p:cNvPr>
          <p:cNvGrpSpPr/>
          <p:nvPr/>
        </p:nvGrpSpPr>
        <p:grpSpPr>
          <a:xfrm>
            <a:off x="2917211" y="3665904"/>
            <a:ext cx="1994562" cy="45719"/>
            <a:chOff x="3107524" y="2742599"/>
            <a:chExt cx="1994562" cy="45719"/>
          </a:xfrm>
        </p:grpSpPr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E53AEC3-7A05-4D4D-A2D7-71E8516CA444}"/>
                </a:ext>
              </a:extLst>
            </p:cNvPr>
            <p:cNvCxnSpPr>
              <a:cxnSpLocks/>
              <a:endCxn id="56" idx="6"/>
            </p:cNvCxnSpPr>
            <p:nvPr/>
          </p:nvCxnSpPr>
          <p:spPr>
            <a:xfrm>
              <a:off x="3146970" y="2764888"/>
              <a:ext cx="1955116" cy="571"/>
            </a:xfrm>
            <a:prstGeom prst="line">
              <a:avLst/>
            </a:prstGeom>
            <a:solidFill>
              <a:srgbClr val="EE3978"/>
            </a:solidFill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01CEC975-49FD-44F6-8442-255F6FA06284}"/>
                </a:ext>
              </a:extLst>
            </p:cNvPr>
            <p:cNvSpPr/>
            <p:nvPr/>
          </p:nvSpPr>
          <p:spPr>
            <a:xfrm>
              <a:off x="3107524" y="2742599"/>
              <a:ext cx="45719" cy="45719"/>
            </a:xfrm>
            <a:prstGeom prst="ellipse">
              <a:avLst/>
            </a:prstGeom>
            <a:solidFill>
              <a:srgbClr val="EE3978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A506DA8D-DD23-46D4-B5C9-AA9FA7826042}"/>
                </a:ext>
              </a:extLst>
            </p:cNvPr>
            <p:cNvSpPr/>
            <p:nvPr/>
          </p:nvSpPr>
          <p:spPr>
            <a:xfrm>
              <a:off x="5056367" y="2742599"/>
              <a:ext cx="45719" cy="45719"/>
            </a:xfrm>
            <a:prstGeom prst="ellipse">
              <a:avLst/>
            </a:prstGeom>
            <a:solidFill>
              <a:srgbClr val="EE3978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99CD2C48-0DEA-4B8D-A129-A87E0BC81B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34" y="3067733"/>
            <a:ext cx="1240919" cy="1240919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9374140C-1D2C-4BCE-9787-6E5BEC65B2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738" y="5458895"/>
            <a:ext cx="2021730" cy="470814"/>
          </a:xfrm>
          <a:prstGeom prst="rect">
            <a:avLst/>
          </a:prstGeom>
        </p:spPr>
      </p:pic>
      <p:pic>
        <p:nvPicPr>
          <p:cNvPr id="59" name="Picture 6" descr="cluster, computer, computing, connection, network icon">
            <a:extLst>
              <a:ext uri="{FF2B5EF4-FFF2-40B4-BE49-F238E27FC236}">
                <a16:creationId xmlns:a16="http://schemas.microsoft.com/office/drawing/2014/main" id="{8A9618A9-6095-43AB-BB23-846DE5909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115" y="5419985"/>
            <a:ext cx="584775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그룹 59">
            <a:extLst>
              <a:ext uri="{FF2B5EF4-FFF2-40B4-BE49-F238E27FC236}">
                <a16:creationId xmlns:a16="http://schemas.microsoft.com/office/drawing/2014/main" id="{E39B4972-7F08-4AC0-A3D4-31C2AEC8271B}"/>
              </a:ext>
            </a:extLst>
          </p:cNvPr>
          <p:cNvGrpSpPr/>
          <p:nvPr/>
        </p:nvGrpSpPr>
        <p:grpSpPr>
          <a:xfrm>
            <a:off x="7030964" y="3645712"/>
            <a:ext cx="1994562" cy="45719"/>
            <a:chOff x="3107524" y="2742599"/>
            <a:chExt cx="1994562" cy="45719"/>
          </a:xfrm>
        </p:grpSpPr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503C74BE-07DE-4F3B-9A49-E8423B6106CA}"/>
                </a:ext>
              </a:extLst>
            </p:cNvPr>
            <p:cNvCxnSpPr>
              <a:cxnSpLocks/>
              <a:endCxn id="64" idx="6"/>
            </p:cNvCxnSpPr>
            <p:nvPr/>
          </p:nvCxnSpPr>
          <p:spPr>
            <a:xfrm>
              <a:off x="3146970" y="2764888"/>
              <a:ext cx="1955116" cy="571"/>
            </a:xfrm>
            <a:prstGeom prst="line">
              <a:avLst/>
            </a:prstGeom>
            <a:solidFill>
              <a:srgbClr val="EE3978"/>
            </a:solidFill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48F5A84B-7EFE-452E-8A39-A87D22A74A84}"/>
                </a:ext>
              </a:extLst>
            </p:cNvPr>
            <p:cNvSpPr/>
            <p:nvPr/>
          </p:nvSpPr>
          <p:spPr>
            <a:xfrm>
              <a:off x="3107524" y="2742599"/>
              <a:ext cx="45719" cy="45719"/>
            </a:xfrm>
            <a:prstGeom prst="ellipse">
              <a:avLst/>
            </a:prstGeom>
            <a:solidFill>
              <a:srgbClr val="EE3978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C959C424-C36D-41EA-99BD-A5155262F5F9}"/>
                </a:ext>
              </a:extLst>
            </p:cNvPr>
            <p:cNvSpPr/>
            <p:nvPr/>
          </p:nvSpPr>
          <p:spPr>
            <a:xfrm>
              <a:off x="5056367" y="2742599"/>
              <a:ext cx="45719" cy="45719"/>
            </a:xfrm>
            <a:prstGeom prst="ellipse">
              <a:avLst/>
            </a:prstGeom>
            <a:solidFill>
              <a:srgbClr val="EE3978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D480ED7-B417-4E2D-9BD7-81B50685E074}"/>
              </a:ext>
            </a:extLst>
          </p:cNvPr>
          <p:cNvSpPr/>
          <p:nvPr/>
        </p:nvSpPr>
        <p:spPr>
          <a:xfrm>
            <a:off x="5096910" y="2411074"/>
            <a:ext cx="1981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조선일보명조" panose="02030304000000000000" pitchFamily="18" charset="-127"/>
              </a:rPr>
              <a:t>해당 제품 조회</a:t>
            </a:r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C48A9E0-0C63-424D-8547-FE180CBA947C}"/>
              </a:ext>
            </a:extLst>
          </p:cNvPr>
          <p:cNvSpPr/>
          <p:nvPr/>
        </p:nvSpPr>
        <p:spPr>
          <a:xfrm>
            <a:off x="9132097" y="4635770"/>
            <a:ext cx="21659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조선일보명조" panose="02030304000000000000" pitchFamily="18" charset="-127"/>
              </a:rPr>
              <a:t>진단 데이터 출력</a:t>
            </a:r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조선일보명조" panose="02030304000000000000" pitchFamily="18" charset="-127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C5C8CC8E-C3BE-4FD4-BE60-DFF9AF5C0B65}"/>
              </a:ext>
            </a:extLst>
          </p:cNvPr>
          <p:cNvGrpSpPr/>
          <p:nvPr/>
        </p:nvGrpSpPr>
        <p:grpSpPr>
          <a:xfrm>
            <a:off x="4298016" y="4302737"/>
            <a:ext cx="4192765" cy="1101915"/>
            <a:chOff x="4271241" y="4188699"/>
            <a:chExt cx="4192765" cy="1101915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2E704F1-A67E-4444-B85C-A3067AECACB7}"/>
                </a:ext>
              </a:extLst>
            </p:cNvPr>
            <p:cNvGrpSpPr/>
            <p:nvPr/>
          </p:nvGrpSpPr>
          <p:grpSpPr>
            <a:xfrm>
              <a:off x="4271241" y="4686789"/>
              <a:ext cx="1168974" cy="584775"/>
              <a:chOff x="4314374" y="5702483"/>
              <a:chExt cx="1168974" cy="584775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880A85B4-F114-4291-8A3F-4A14039B35E5}"/>
                  </a:ext>
                </a:extLst>
              </p:cNvPr>
              <p:cNvSpPr/>
              <p:nvPr/>
            </p:nvSpPr>
            <p:spPr>
              <a:xfrm>
                <a:off x="4314374" y="5720423"/>
                <a:ext cx="1168974" cy="539597"/>
              </a:xfrm>
              <a:prstGeom prst="roundRect">
                <a:avLst>
                  <a:gd name="adj" fmla="val 6292"/>
                </a:avLst>
              </a:prstGeom>
              <a:grp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8E22F9F9-68D0-4F6F-BFE4-E931ABAADFA1}"/>
                  </a:ext>
                </a:extLst>
              </p:cNvPr>
              <p:cNvSpPr/>
              <p:nvPr/>
            </p:nvSpPr>
            <p:spPr>
              <a:xfrm>
                <a:off x="4373069" y="5702483"/>
                <a:ext cx="1048685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rgbClr val="C00000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조선일보명조" panose="02030304000000000000" pitchFamily="18" charset="-127"/>
                  </a:rPr>
                  <a:t>클러스터링</a:t>
                </a:r>
                <a:endParaRPr lang="en-US" altLang="ko-KR" sz="1600" dirty="0">
                  <a:solidFill>
                    <a:srgbClr val="C00000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조선일보명조" panose="02030304000000000000" pitchFamily="18" charset="-127"/>
                </a:endParaRPr>
              </a:p>
              <a:p>
                <a:pPr algn="ctr"/>
                <a:r>
                  <a:rPr lang="ko-KR" altLang="en-US" sz="16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데이터 </a:t>
                </a:r>
                <a:endParaRPr lang="ko-KR" altLang="en-US" sz="12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812D84A3-68B8-4742-84E8-F1380CCFCB6B}"/>
                </a:ext>
              </a:extLst>
            </p:cNvPr>
            <p:cNvGrpSpPr/>
            <p:nvPr/>
          </p:nvGrpSpPr>
          <p:grpSpPr>
            <a:xfrm>
              <a:off x="5801500" y="4705839"/>
              <a:ext cx="2662506" cy="584775"/>
              <a:chOff x="5700368" y="5720424"/>
              <a:chExt cx="2662506" cy="584775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5810E6E8-1614-434D-9EC1-8BAA3D5CD2DE}"/>
                  </a:ext>
                </a:extLst>
              </p:cNvPr>
              <p:cNvSpPr/>
              <p:nvPr/>
            </p:nvSpPr>
            <p:spPr>
              <a:xfrm>
                <a:off x="6211285" y="5744086"/>
                <a:ext cx="1641800" cy="539597"/>
              </a:xfrm>
              <a:prstGeom prst="roundRect">
                <a:avLst>
                  <a:gd name="adj" fmla="val 6292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28D8EA39-AD9A-47B4-AF14-938990B6E812}"/>
                  </a:ext>
                </a:extLst>
              </p:cNvPr>
              <p:cNvSpPr/>
              <p:nvPr/>
            </p:nvSpPr>
            <p:spPr>
              <a:xfrm>
                <a:off x="5700368" y="5720424"/>
                <a:ext cx="266250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조선일보명조" panose="02030304000000000000" pitchFamily="18" charset="-127"/>
                  </a:rPr>
                  <a:t>약</a:t>
                </a:r>
                <a:r>
                  <a:rPr lang="ko-KR" altLang="en-US" sz="1600" dirty="0">
                    <a:solidFill>
                      <a:srgbClr val="EE3978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조선일보명조" panose="02030304000000000000" pitchFamily="18" charset="-127"/>
                  </a:rPr>
                  <a:t> </a:t>
                </a:r>
                <a:r>
                  <a:rPr lang="en-US" altLang="ko-KR" sz="1600" dirty="0">
                    <a:solidFill>
                      <a:srgbClr val="C00000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조선일보명조" panose="02030304000000000000" pitchFamily="18" charset="-127"/>
                  </a:rPr>
                  <a:t>76</a:t>
                </a:r>
                <a:r>
                  <a:rPr lang="ko-KR" altLang="en-US" sz="1600" dirty="0">
                    <a:solidFill>
                      <a:srgbClr val="C00000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조선일보명조" panose="02030304000000000000" pitchFamily="18" charset="-127"/>
                  </a:rPr>
                  <a:t>만개</a:t>
                </a:r>
                <a:endParaRPr lang="en-US" altLang="ko-KR" sz="1600" dirty="0">
                  <a:solidFill>
                    <a:srgbClr val="C00000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조선일보명조" panose="02030304000000000000" pitchFamily="18" charset="-127"/>
                </a:endParaRPr>
              </a:p>
              <a:p>
                <a:pPr algn="ctr"/>
                <a:r>
                  <a:rPr lang="ko-KR" altLang="en-US" sz="16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조선일보명조" panose="02030304000000000000" pitchFamily="18" charset="-127"/>
                  </a:rPr>
                  <a:t>식품 정보 데이터</a:t>
                </a:r>
              </a:p>
            </p:txBody>
          </p:sp>
        </p:grp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02D2A646-68E7-4196-B0ED-4A49B133B41E}"/>
                </a:ext>
              </a:extLst>
            </p:cNvPr>
            <p:cNvCxnSpPr>
              <a:cxnSpLocks/>
            </p:cNvCxnSpPr>
            <p:nvPr/>
          </p:nvCxnSpPr>
          <p:spPr>
            <a:xfrm>
              <a:off x="4872001" y="4328057"/>
              <a:ext cx="2242678" cy="19075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A5D31375-EF1F-4615-9F9B-A80CC5DABB84}"/>
                </a:ext>
              </a:extLst>
            </p:cNvPr>
            <p:cNvGrpSpPr/>
            <p:nvPr/>
          </p:nvGrpSpPr>
          <p:grpSpPr>
            <a:xfrm>
              <a:off x="4872001" y="4188699"/>
              <a:ext cx="2242599" cy="534310"/>
              <a:chOff x="4872001" y="4188699"/>
              <a:chExt cx="2242599" cy="534310"/>
            </a:xfrm>
          </p:grpSpPr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3D4CA4EA-BC97-4DED-B9ED-21E99C7579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5316" y="4188699"/>
                <a:ext cx="0" cy="148895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2004F644-D528-43DC-A9B2-ECA3EB36C7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72001" y="4328057"/>
                <a:ext cx="0" cy="37778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D606FB0A-A114-4323-874B-93FF0E5943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14600" y="4345227"/>
                <a:ext cx="0" cy="37778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0F4DAFEF-BD31-426F-89E4-9B7FBCB7AC6B}"/>
              </a:ext>
            </a:extLst>
          </p:cNvPr>
          <p:cNvSpPr/>
          <p:nvPr/>
        </p:nvSpPr>
        <p:spPr>
          <a:xfrm>
            <a:off x="658222" y="2239721"/>
            <a:ext cx="1074788" cy="385854"/>
          </a:xfrm>
          <a:prstGeom prst="roundRect">
            <a:avLst>
              <a:gd name="adj" fmla="val 6292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조회 품목</a:t>
            </a:r>
            <a:endParaRPr lang="en-US" altLang="ko-KR" sz="1400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8BA8D706-1BF3-4090-99B1-CA2143D4F485}"/>
              </a:ext>
            </a:extLst>
          </p:cNvPr>
          <p:cNvCxnSpPr>
            <a:cxnSpLocks/>
            <a:stCxn id="82" idx="2"/>
          </p:cNvCxnSpPr>
          <p:nvPr/>
        </p:nvCxnSpPr>
        <p:spPr>
          <a:xfrm>
            <a:off x="1195616" y="2625575"/>
            <a:ext cx="0" cy="102751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3F34DB2C-4CF3-42B1-933A-B20C6B5A1045}"/>
              </a:ext>
            </a:extLst>
          </p:cNvPr>
          <p:cNvCxnSpPr>
            <a:cxnSpLocks/>
          </p:cNvCxnSpPr>
          <p:nvPr/>
        </p:nvCxnSpPr>
        <p:spPr>
          <a:xfrm>
            <a:off x="1187873" y="3646917"/>
            <a:ext cx="485237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A86D146C-7899-4592-8C4B-76C2F8E116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88" y="2754872"/>
            <a:ext cx="1852646" cy="1830801"/>
          </a:xfrm>
          <a:prstGeom prst="rect">
            <a:avLst/>
          </a:prstGeom>
        </p:spPr>
      </p:pic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7598DD14-FA39-444A-9B5A-3E527638E4AC}"/>
              </a:ext>
            </a:extLst>
          </p:cNvPr>
          <p:cNvSpPr/>
          <p:nvPr/>
        </p:nvSpPr>
        <p:spPr>
          <a:xfrm>
            <a:off x="3408135" y="3201148"/>
            <a:ext cx="906250" cy="403692"/>
          </a:xfrm>
          <a:prstGeom prst="roundRect">
            <a:avLst>
              <a:gd name="adj" fmla="val 6292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조선일보명조" panose="02030304000000000000" pitchFamily="18" charset="-127"/>
              </a:rPr>
              <a:t>제품 인식</a:t>
            </a:r>
            <a:endParaRPr lang="ko-KR" altLang="en-US" sz="1100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9B1542F-2365-471C-895C-0B967EDE5455}"/>
              </a:ext>
            </a:extLst>
          </p:cNvPr>
          <p:cNvSpPr/>
          <p:nvPr/>
        </p:nvSpPr>
        <p:spPr>
          <a:xfrm>
            <a:off x="0" y="1236279"/>
            <a:ext cx="2268995" cy="5049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제품 조회</a:t>
            </a:r>
          </a:p>
        </p:txBody>
      </p:sp>
      <p:pic>
        <p:nvPicPr>
          <p:cNvPr id="44" name="Picture 2" descr="ai, artificial intelligence, automaton, brain, electronics, robotics, technology icon">
            <a:extLst>
              <a:ext uri="{FF2B5EF4-FFF2-40B4-BE49-F238E27FC236}">
                <a16:creationId xmlns:a16="http://schemas.microsoft.com/office/drawing/2014/main" id="{07CCB5BB-98FE-4466-8CBC-0343A0756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258" y="3754867"/>
            <a:ext cx="523154" cy="52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940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녹색, 냉장고, 음식, 상점이(가) 표시된 사진&#10;&#10;자동 생성된 설명">
            <a:extLst>
              <a:ext uri="{FF2B5EF4-FFF2-40B4-BE49-F238E27FC236}">
                <a16:creationId xmlns:a16="http://schemas.microsoft.com/office/drawing/2014/main" id="{D466A3C7-58E4-4B15-85FF-717824005F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5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6A73A660-223B-4D90-990E-B0E1F48A9A79}"/>
              </a:ext>
            </a:extLst>
          </p:cNvPr>
          <p:cNvSpPr/>
          <p:nvPr/>
        </p:nvSpPr>
        <p:spPr>
          <a:xfrm>
            <a:off x="0" y="-3"/>
            <a:ext cx="12192000" cy="6858001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1E25D5-2605-45BB-A730-0DC2D6731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6256" y="6492868"/>
            <a:ext cx="4114800" cy="365125"/>
          </a:xfrm>
        </p:spPr>
        <p:txBody>
          <a:bodyPr/>
          <a:lstStyle/>
          <a:p>
            <a:r>
              <a:rPr lang="ko-KR" altLang="en-US" dirty="0">
                <a:solidFill>
                  <a:srgbClr val="565756"/>
                </a:solidFill>
              </a:rPr>
              <a:t>영진전문대 컴퓨터정보계열 </a:t>
            </a:r>
            <a:r>
              <a:rPr lang="en-US" altLang="ko-KR" dirty="0">
                <a:solidFill>
                  <a:srgbClr val="565756"/>
                </a:solidFill>
              </a:rPr>
              <a:t>2WDJ - 3</a:t>
            </a:r>
            <a:r>
              <a:rPr lang="ko-KR" altLang="en-US" dirty="0">
                <a:solidFill>
                  <a:srgbClr val="565756"/>
                </a:solidFill>
              </a:rPr>
              <a:t>조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9D70719-49BC-4C9B-847A-CDC33127FEE8}"/>
              </a:ext>
            </a:extLst>
          </p:cNvPr>
          <p:cNvSpPr/>
          <p:nvPr/>
        </p:nvSpPr>
        <p:spPr>
          <a:xfrm>
            <a:off x="259404" y="1009123"/>
            <a:ext cx="11673192" cy="5450038"/>
          </a:xfrm>
          <a:prstGeom prst="roundRect">
            <a:avLst>
              <a:gd name="adj" fmla="val 91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E513E8-58F5-47D7-984D-ACA597E04E4C}"/>
              </a:ext>
            </a:extLst>
          </p:cNvPr>
          <p:cNvSpPr txBox="1"/>
          <p:nvPr/>
        </p:nvSpPr>
        <p:spPr>
          <a:xfrm>
            <a:off x="157656" y="153889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2-1.  </a:t>
            </a:r>
            <a:r>
              <a:rPr lang="en-US" altLang="ko-KR" sz="44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B2C</a:t>
            </a:r>
            <a:r>
              <a:rPr lang="ko-KR" altLang="en-US" sz="44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서비스</a:t>
            </a:r>
          </a:p>
        </p:txBody>
      </p:sp>
      <p:pic>
        <p:nvPicPr>
          <p:cNvPr id="9" name="Picture 2" descr="flag, states, united, united states, usa icon">
            <a:extLst>
              <a:ext uri="{FF2B5EF4-FFF2-40B4-BE49-F238E27FC236}">
                <a16:creationId xmlns:a16="http://schemas.microsoft.com/office/drawing/2014/main" id="{23699A4E-6253-4921-98A3-F59FF07BB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025" y="5132090"/>
            <a:ext cx="953065" cy="953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hina, flag icon">
            <a:extLst>
              <a:ext uri="{FF2B5EF4-FFF2-40B4-BE49-F238E27FC236}">
                <a16:creationId xmlns:a16="http://schemas.microsoft.com/office/drawing/2014/main" id="{91B58459-7C0D-417A-9BAA-837C7306C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995" y="4123993"/>
            <a:ext cx="953065" cy="953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flag, korea icon">
            <a:extLst>
              <a:ext uri="{FF2B5EF4-FFF2-40B4-BE49-F238E27FC236}">
                <a16:creationId xmlns:a16="http://schemas.microsoft.com/office/drawing/2014/main" id="{5FCCF540-44DF-4A82-A4B7-816733FAB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995" y="1983811"/>
            <a:ext cx="953065" cy="953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flag, japan icon">
            <a:extLst>
              <a:ext uri="{FF2B5EF4-FFF2-40B4-BE49-F238E27FC236}">
                <a16:creationId xmlns:a16="http://schemas.microsoft.com/office/drawing/2014/main" id="{6C0B90B4-FA5B-4D05-A1AD-DE3C60919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510" y="3069400"/>
            <a:ext cx="953065" cy="953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월마트에 대한 이미지 검색결과">
            <a:extLst>
              <a:ext uri="{FF2B5EF4-FFF2-40B4-BE49-F238E27FC236}">
                <a16:creationId xmlns:a16="http://schemas.microsoft.com/office/drawing/2014/main" id="{EFA57729-4C48-4294-848A-AA5F852B9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183" y="5316533"/>
            <a:ext cx="2529873" cy="73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알리익스프레스에 대한 이미지 검색결과">
            <a:extLst>
              <a:ext uri="{FF2B5EF4-FFF2-40B4-BE49-F238E27FC236}">
                <a16:creationId xmlns:a16="http://schemas.microsoft.com/office/drawing/2014/main" id="{9DE06354-2331-4E1C-B6AA-7DE0AA2F0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431" y="4095290"/>
            <a:ext cx="2111981" cy="119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라쿠텐에 대한 이미지 검색결과">
            <a:extLst>
              <a:ext uri="{FF2B5EF4-FFF2-40B4-BE49-F238E27FC236}">
                <a16:creationId xmlns:a16="http://schemas.microsoft.com/office/drawing/2014/main" id="{E03E54E2-9788-4BFF-9ACD-012678E58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935" y="3116017"/>
            <a:ext cx="2535975" cy="94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쿠팡에 대한 이미지 검색결과">
            <a:extLst>
              <a:ext uri="{FF2B5EF4-FFF2-40B4-BE49-F238E27FC236}">
                <a16:creationId xmlns:a16="http://schemas.microsoft.com/office/drawing/2014/main" id="{97BAC59C-48A8-4BE2-BF0B-EB82ADC5B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616" y="1938088"/>
            <a:ext cx="1753616" cy="111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8" descr="레딧에 대한 이미지 검색결과">
            <a:extLst>
              <a:ext uri="{FF2B5EF4-FFF2-40B4-BE49-F238E27FC236}">
                <a16:creationId xmlns:a16="http://schemas.microsoft.com/office/drawing/2014/main" id="{B2E5F54C-B6AB-44AE-903A-271A1B4C0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122" y="5301035"/>
            <a:ext cx="2000632" cy="75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0" descr="baidu에 대한 이미지 검색결과">
            <a:extLst>
              <a:ext uri="{FF2B5EF4-FFF2-40B4-BE49-F238E27FC236}">
                <a16:creationId xmlns:a16="http://schemas.microsoft.com/office/drawing/2014/main" id="{E3218AEA-34A6-42B1-AFA3-F1F9AF07C6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08" b="18692"/>
          <a:stretch/>
        </p:blipFill>
        <p:spPr bwMode="auto">
          <a:xfrm>
            <a:off x="6911615" y="4123992"/>
            <a:ext cx="1953907" cy="108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2" descr="ameba에 대한 이미지 검색결과">
            <a:extLst>
              <a:ext uri="{FF2B5EF4-FFF2-40B4-BE49-F238E27FC236}">
                <a16:creationId xmlns:a16="http://schemas.microsoft.com/office/drawing/2014/main" id="{F41FF272-F6B6-4709-801E-7799B97E4E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3" b="16856"/>
          <a:stretch/>
        </p:blipFill>
        <p:spPr bwMode="auto">
          <a:xfrm>
            <a:off x="7061786" y="3103230"/>
            <a:ext cx="1594306" cy="102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8" descr="네이버 블로그에 대한 이미지 검색결과">
            <a:extLst>
              <a:ext uri="{FF2B5EF4-FFF2-40B4-BE49-F238E27FC236}">
                <a16:creationId xmlns:a16="http://schemas.microsoft.com/office/drawing/2014/main" id="{9BC7B471-B0DA-4EED-91BA-3414F31DF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536" y="2123295"/>
            <a:ext cx="788284" cy="788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4" descr="people icon">
            <a:extLst>
              <a:ext uri="{FF2B5EF4-FFF2-40B4-BE49-F238E27FC236}">
                <a16:creationId xmlns:a16="http://schemas.microsoft.com/office/drawing/2014/main" id="{9385C658-5828-4240-A217-4A9267704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50" y="334969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4B628F3-1CDD-4FDE-B089-AFAD59911A48}"/>
              </a:ext>
            </a:extLst>
          </p:cNvPr>
          <p:cNvCxnSpPr>
            <a:stCxn id="21" idx="3"/>
            <a:endCxn id="11" idx="1"/>
          </p:cNvCxnSpPr>
          <p:nvPr/>
        </p:nvCxnSpPr>
        <p:spPr>
          <a:xfrm flipV="1">
            <a:off x="2044750" y="2460344"/>
            <a:ext cx="224245" cy="14989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8CF4EBC-4669-4FD2-901D-6826E07F5F96}"/>
              </a:ext>
            </a:extLst>
          </p:cNvPr>
          <p:cNvCxnSpPr>
            <a:stCxn id="21" idx="3"/>
            <a:endCxn id="12" idx="1"/>
          </p:cNvCxnSpPr>
          <p:nvPr/>
        </p:nvCxnSpPr>
        <p:spPr>
          <a:xfrm flipV="1">
            <a:off x="2044750" y="3545933"/>
            <a:ext cx="226760" cy="413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76797AC-2B52-479E-B7BA-4CA3BD5FA07A}"/>
              </a:ext>
            </a:extLst>
          </p:cNvPr>
          <p:cNvCxnSpPr>
            <a:stCxn id="21" idx="3"/>
            <a:endCxn id="10" idx="1"/>
          </p:cNvCxnSpPr>
          <p:nvPr/>
        </p:nvCxnSpPr>
        <p:spPr>
          <a:xfrm>
            <a:off x="2044750" y="3959290"/>
            <a:ext cx="224245" cy="6412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14A5D1B-0BEC-41FE-8D29-FABE8734A3D0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2044750" y="3959290"/>
            <a:ext cx="229275" cy="164933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C39B1D5-A079-4FC9-BC3D-BF885E0DD64B}"/>
              </a:ext>
            </a:extLst>
          </p:cNvPr>
          <p:cNvSpPr/>
          <p:nvPr/>
        </p:nvSpPr>
        <p:spPr>
          <a:xfrm>
            <a:off x="3537817" y="1938088"/>
            <a:ext cx="2837020" cy="4182224"/>
          </a:xfrm>
          <a:prstGeom prst="roundRect">
            <a:avLst>
              <a:gd name="adj" fmla="val 4511"/>
            </a:avLst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74D070B-6AAD-47BF-96E0-DBEF48685093}"/>
              </a:ext>
            </a:extLst>
          </p:cNvPr>
          <p:cNvSpPr/>
          <p:nvPr/>
        </p:nvSpPr>
        <p:spPr>
          <a:xfrm>
            <a:off x="6581919" y="1938088"/>
            <a:ext cx="2587425" cy="4182223"/>
          </a:xfrm>
          <a:prstGeom prst="roundRect">
            <a:avLst>
              <a:gd name="adj" fmla="val 4511"/>
            </a:avLst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92593A-DAA2-4B55-BE87-F1D9BFB5C24D}"/>
              </a:ext>
            </a:extLst>
          </p:cNvPr>
          <p:cNvSpPr txBox="1"/>
          <p:nvPr/>
        </p:nvSpPr>
        <p:spPr>
          <a:xfrm>
            <a:off x="4142847" y="1562180"/>
            <a:ext cx="1646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오픈 마켓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89451C-E076-4EB3-9922-75C0E1137D35}"/>
              </a:ext>
            </a:extLst>
          </p:cNvPr>
          <p:cNvSpPr txBox="1"/>
          <p:nvPr/>
        </p:nvSpPr>
        <p:spPr>
          <a:xfrm>
            <a:off x="7024139" y="1562665"/>
            <a:ext cx="1646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블로그</a:t>
            </a:r>
          </a:p>
        </p:txBody>
      </p:sp>
      <p:pic>
        <p:nvPicPr>
          <p:cNvPr id="30" name="Picture 30" descr="instagram, instagram logo, logo, website icon">
            <a:extLst>
              <a:ext uri="{FF2B5EF4-FFF2-40B4-BE49-F238E27FC236}">
                <a16:creationId xmlns:a16="http://schemas.microsoft.com/office/drawing/2014/main" id="{68FDB135-135A-4008-8F2A-E094C7D76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466" y="2198988"/>
            <a:ext cx="1475776" cy="147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facebook icon">
            <a:extLst>
              <a:ext uri="{FF2B5EF4-FFF2-40B4-BE49-F238E27FC236}">
                <a16:creationId xmlns:a16="http://schemas.microsoft.com/office/drawing/2014/main" id="{504E2278-D56D-4169-93FA-2DC605666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2327" y="3611704"/>
            <a:ext cx="967171" cy="967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4" descr="circle, twitter icon">
            <a:extLst>
              <a:ext uri="{FF2B5EF4-FFF2-40B4-BE49-F238E27FC236}">
                <a16:creationId xmlns:a16="http://schemas.microsoft.com/office/drawing/2014/main" id="{30096614-785A-4C6D-B2F7-4CD05C670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9768" y="4835492"/>
            <a:ext cx="967172" cy="967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AB1B9421-F04F-47AE-89EC-E4933EB7E213}"/>
              </a:ext>
            </a:extLst>
          </p:cNvPr>
          <p:cNvSpPr/>
          <p:nvPr/>
        </p:nvSpPr>
        <p:spPr>
          <a:xfrm>
            <a:off x="9334644" y="1938088"/>
            <a:ext cx="1828656" cy="4182223"/>
          </a:xfrm>
          <a:prstGeom prst="roundRect">
            <a:avLst>
              <a:gd name="adj" fmla="val 4511"/>
            </a:avLst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D9FED52-339B-4C36-9254-B6866381BC17}"/>
              </a:ext>
            </a:extLst>
          </p:cNvPr>
          <p:cNvSpPr txBox="1"/>
          <p:nvPr/>
        </p:nvSpPr>
        <p:spPr>
          <a:xfrm>
            <a:off x="8849016" y="1552655"/>
            <a:ext cx="2819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소셜 네트워크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9782633-941E-4DC9-B4C7-A68266027292}"/>
              </a:ext>
            </a:extLst>
          </p:cNvPr>
          <p:cNvSpPr/>
          <p:nvPr/>
        </p:nvSpPr>
        <p:spPr>
          <a:xfrm>
            <a:off x="0" y="1236279"/>
            <a:ext cx="2268995" cy="5049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Crawling Site</a:t>
            </a:r>
            <a:endParaRPr lang="ko-KR" altLang="en-US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772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녹색, 냉장고, 음식, 상점이(가) 표시된 사진&#10;&#10;자동 생성된 설명">
            <a:extLst>
              <a:ext uri="{FF2B5EF4-FFF2-40B4-BE49-F238E27FC236}">
                <a16:creationId xmlns:a16="http://schemas.microsoft.com/office/drawing/2014/main" id="{D466A3C7-58E4-4B15-85FF-717824005F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5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6A73A660-223B-4D90-990E-B0E1F48A9A79}"/>
              </a:ext>
            </a:extLst>
          </p:cNvPr>
          <p:cNvSpPr/>
          <p:nvPr/>
        </p:nvSpPr>
        <p:spPr>
          <a:xfrm>
            <a:off x="0" y="32285"/>
            <a:ext cx="12192000" cy="6858001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1E25D5-2605-45BB-A730-0DC2D6731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6256" y="6492868"/>
            <a:ext cx="4114800" cy="365125"/>
          </a:xfrm>
        </p:spPr>
        <p:txBody>
          <a:bodyPr/>
          <a:lstStyle/>
          <a:p>
            <a:r>
              <a:rPr lang="ko-KR" altLang="en-US" dirty="0">
                <a:solidFill>
                  <a:srgbClr val="565756"/>
                </a:solidFill>
              </a:rPr>
              <a:t>영진전문대 컴퓨터정보계열 </a:t>
            </a:r>
            <a:r>
              <a:rPr lang="en-US" altLang="ko-KR" dirty="0">
                <a:solidFill>
                  <a:srgbClr val="565756"/>
                </a:solidFill>
              </a:rPr>
              <a:t>2WDJ - 3</a:t>
            </a:r>
            <a:r>
              <a:rPr lang="ko-KR" altLang="en-US" dirty="0">
                <a:solidFill>
                  <a:srgbClr val="565756"/>
                </a:solidFill>
              </a:rPr>
              <a:t>조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9D70719-49BC-4C9B-847A-CDC33127FEE8}"/>
              </a:ext>
            </a:extLst>
          </p:cNvPr>
          <p:cNvSpPr/>
          <p:nvPr/>
        </p:nvSpPr>
        <p:spPr>
          <a:xfrm>
            <a:off x="248948" y="1025792"/>
            <a:ext cx="11673192" cy="5450038"/>
          </a:xfrm>
          <a:prstGeom prst="roundRect">
            <a:avLst>
              <a:gd name="adj" fmla="val 91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E513E8-58F5-47D7-984D-ACA597E04E4C}"/>
              </a:ext>
            </a:extLst>
          </p:cNvPr>
          <p:cNvSpPr txBox="1"/>
          <p:nvPr/>
        </p:nvSpPr>
        <p:spPr>
          <a:xfrm>
            <a:off x="157656" y="153889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2-1. </a:t>
            </a:r>
            <a:r>
              <a:rPr lang="en-US" altLang="ko-KR" sz="44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B2C</a:t>
            </a:r>
            <a:r>
              <a:rPr lang="ko-KR" altLang="en-US" sz="44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서비스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7C92200-1F57-456A-9BEE-6889799A08E9}"/>
              </a:ext>
            </a:extLst>
          </p:cNvPr>
          <p:cNvCxnSpPr>
            <a:cxnSpLocks/>
          </p:cNvCxnSpPr>
          <p:nvPr/>
        </p:nvCxnSpPr>
        <p:spPr>
          <a:xfrm>
            <a:off x="4194386" y="1400961"/>
            <a:ext cx="0" cy="4815281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C73DDBD8-C69B-4707-A710-0B288D6C27EE}"/>
              </a:ext>
            </a:extLst>
          </p:cNvPr>
          <p:cNvCxnSpPr>
            <a:cxnSpLocks/>
          </p:cNvCxnSpPr>
          <p:nvPr/>
        </p:nvCxnSpPr>
        <p:spPr>
          <a:xfrm>
            <a:off x="7987612" y="1399184"/>
            <a:ext cx="0" cy="4815281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2357675-8BCE-47B5-A6B5-10B81E0DECF0}"/>
              </a:ext>
            </a:extLst>
          </p:cNvPr>
          <p:cNvSpPr txBox="1"/>
          <p:nvPr/>
        </p:nvSpPr>
        <p:spPr>
          <a:xfrm>
            <a:off x="259404" y="2589821"/>
            <a:ext cx="3934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카테고리별 랭킹 시스템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A69DE71-4C22-45E4-840F-C5195FBCF128}"/>
              </a:ext>
            </a:extLst>
          </p:cNvPr>
          <p:cNvSpPr txBox="1"/>
          <p:nvPr/>
        </p:nvSpPr>
        <p:spPr>
          <a:xfrm>
            <a:off x="4204390" y="2577092"/>
            <a:ext cx="3793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제품에 대한 리뷰</a:t>
            </a:r>
          </a:p>
        </p:txBody>
      </p:sp>
      <p:pic>
        <p:nvPicPr>
          <p:cNvPr id="46" name="Picture 2" descr="find, search, zoom icon">
            <a:extLst>
              <a:ext uri="{FF2B5EF4-FFF2-40B4-BE49-F238E27FC236}">
                <a16:creationId xmlns:a16="http://schemas.microsoft.com/office/drawing/2014/main" id="{DCA74E4E-1A1D-47E7-B279-8612834FF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996" y="3441262"/>
            <a:ext cx="1403865" cy="140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chart, graph, social media icon">
            <a:extLst>
              <a:ext uri="{FF2B5EF4-FFF2-40B4-BE49-F238E27FC236}">
                <a16:creationId xmlns:a16="http://schemas.microsoft.com/office/drawing/2014/main" id="{E09737F0-C65B-45A6-9095-C97CDA614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974" y="3441262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6" descr="customer satisfaction, e-wallet, feedback, mobile banking, rating, review, smartphone icon">
            <a:extLst>
              <a:ext uri="{FF2B5EF4-FFF2-40B4-BE49-F238E27FC236}">
                <a16:creationId xmlns:a16="http://schemas.microsoft.com/office/drawing/2014/main" id="{E1A8BDC3-BE81-4618-AA03-100F2884F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658" y="3286185"/>
            <a:ext cx="1617089" cy="161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B3754FF7-F38B-4824-9123-2308B911F8D1}"/>
              </a:ext>
            </a:extLst>
          </p:cNvPr>
          <p:cNvSpPr/>
          <p:nvPr/>
        </p:nvSpPr>
        <p:spPr>
          <a:xfrm>
            <a:off x="0" y="1236279"/>
            <a:ext cx="2268995" cy="5049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유저 커뮤니티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20BE3EA-25EC-4C4E-826A-68248253D906}"/>
              </a:ext>
            </a:extLst>
          </p:cNvPr>
          <p:cNvSpPr txBox="1"/>
          <p:nvPr/>
        </p:nvSpPr>
        <p:spPr>
          <a:xfrm>
            <a:off x="8013011" y="2577091"/>
            <a:ext cx="3954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제품 검색</a:t>
            </a: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3F361FE3-279A-4C06-A40C-EA52EF4DD0D2}"/>
              </a:ext>
            </a:extLst>
          </p:cNvPr>
          <p:cNvSpPr/>
          <p:nvPr/>
        </p:nvSpPr>
        <p:spPr>
          <a:xfrm>
            <a:off x="552803" y="4887598"/>
            <a:ext cx="1209482" cy="403692"/>
          </a:xfrm>
          <a:prstGeom prst="roundRect">
            <a:avLst>
              <a:gd name="adj" fmla="val 6292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월</a:t>
            </a:r>
            <a:r>
              <a:rPr lang="en-US" altLang="ko-KR" sz="1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일</a:t>
            </a:r>
            <a:r>
              <a:rPr lang="en-US" altLang="ko-KR" sz="1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년도</a:t>
            </a: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6BABE7DA-3E2B-4F90-9DF1-9B048FE0591E}"/>
              </a:ext>
            </a:extLst>
          </p:cNvPr>
          <p:cNvSpPr/>
          <p:nvPr/>
        </p:nvSpPr>
        <p:spPr>
          <a:xfrm>
            <a:off x="1900891" y="4887755"/>
            <a:ext cx="906250" cy="403692"/>
          </a:xfrm>
          <a:prstGeom prst="roundRect">
            <a:avLst>
              <a:gd name="adj" fmla="val 6292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성별</a:t>
            </a: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37D68C1-6BDE-49EC-A8AD-EEC61B801271}"/>
              </a:ext>
            </a:extLst>
          </p:cNvPr>
          <p:cNvSpPr/>
          <p:nvPr/>
        </p:nvSpPr>
        <p:spPr>
          <a:xfrm>
            <a:off x="2990415" y="4887755"/>
            <a:ext cx="906250" cy="403692"/>
          </a:xfrm>
          <a:prstGeom prst="roundRect">
            <a:avLst>
              <a:gd name="adj" fmla="val 6292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나라</a:t>
            </a: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C8BE471C-4515-49F9-BA9E-A29C0A93C1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77584" y="3230968"/>
            <a:ext cx="1044170" cy="197139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7000"/>
              </a:srgbClr>
            </a:outerShdw>
          </a:effec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6D19E76F-42FF-4A9F-BCD3-CE3446C93BDD}"/>
              </a:ext>
            </a:extLst>
          </p:cNvPr>
          <p:cNvGrpSpPr/>
          <p:nvPr/>
        </p:nvGrpSpPr>
        <p:grpSpPr>
          <a:xfrm>
            <a:off x="8179798" y="1915727"/>
            <a:ext cx="3149982" cy="3781763"/>
            <a:chOff x="8243723" y="1911400"/>
            <a:chExt cx="3149982" cy="3781763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4A5A270-B508-45D9-AC2B-719B8432CC31}"/>
                </a:ext>
              </a:extLst>
            </p:cNvPr>
            <p:cNvSpPr txBox="1"/>
            <p:nvPr/>
          </p:nvSpPr>
          <p:spPr>
            <a:xfrm>
              <a:off x="8730484" y="1911400"/>
              <a:ext cx="26632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관련 상품 큐레이션</a:t>
              </a:r>
            </a:p>
          </p:txBody>
        </p: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47C9A96B-5662-4F4B-85AA-D10284F89E2F}"/>
                </a:ext>
              </a:extLst>
            </p:cNvPr>
            <p:cNvGrpSpPr/>
            <p:nvPr/>
          </p:nvGrpSpPr>
          <p:grpSpPr>
            <a:xfrm>
              <a:off x="9127143" y="2496295"/>
              <a:ext cx="1693475" cy="3196868"/>
              <a:chOff x="9206727" y="3162512"/>
              <a:chExt cx="2016621" cy="3806888"/>
            </a:xfrm>
          </p:grpSpPr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403D51FE-8C07-46F3-943A-F7593CEEB47E}"/>
                  </a:ext>
                </a:extLst>
              </p:cNvPr>
              <p:cNvGrpSpPr/>
              <p:nvPr/>
            </p:nvGrpSpPr>
            <p:grpSpPr>
              <a:xfrm>
                <a:off x="9206727" y="3162512"/>
                <a:ext cx="2016621" cy="3806888"/>
                <a:chOff x="7237095" y="2599569"/>
                <a:chExt cx="2016621" cy="3806888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B055958-4AD0-4C66-B59E-6E431528ABA6}"/>
                    </a:ext>
                  </a:extLst>
                </p:cNvPr>
                <p:cNvSpPr txBox="1"/>
                <p:nvPr/>
              </p:nvSpPr>
              <p:spPr>
                <a:xfrm>
                  <a:off x="7591116" y="3983162"/>
                  <a:ext cx="165625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600" dirty="0"/>
                    <a:t>단 맛</a:t>
                  </a:r>
                </a:p>
              </p:txBody>
            </p:sp>
            <p:pic>
              <p:nvPicPr>
                <p:cNvPr id="98" name="그림 97" descr="스크린샷, 음식이(가) 표시된 사진&#10;&#10;자동 생성된 설명">
                  <a:extLst>
                    <a:ext uri="{FF2B5EF4-FFF2-40B4-BE49-F238E27FC236}">
                      <a16:creationId xmlns:a16="http://schemas.microsoft.com/office/drawing/2014/main" id="{A561E01E-0380-46D2-A97D-8E26081017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37095" y="2599569"/>
                  <a:ext cx="2016361" cy="3806888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rgbClr val="000000">
                      <a:alpha val="27000"/>
                    </a:srgbClr>
                  </a:outerShdw>
                </a:effectLst>
              </p:spPr>
            </p:pic>
            <p:pic>
              <p:nvPicPr>
                <p:cNvPr id="99" name="Picture 10" descr="신라면 PNG 이미지 검색결과">
                  <a:extLst>
                    <a:ext uri="{FF2B5EF4-FFF2-40B4-BE49-F238E27FC236}">
                      <a16:creationId xmlns:a16="http://schemas.microsoft.com/office/drawing/2014/main" id="{DD021005-4E6F-441A-97FB-4A107FF2849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5271" r="16752"/>
                <a:stretch/>
              </p:blipFill>
              <p:spPr bwMode="auto">
                <a:xfrm>
                  <a:off x="7259538" y="3323382"/>
                  <a:ext cx="1478062" cy="15002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0" name="Picture 12" descr="불닭볶음면 png 이미지 검색결과">
                  <a:extLst>
                    <a:ext uri="{FF2B5EF4-FFF2-40B4-BE49-F238E27FC236}">
                      <a16:creationId xmlns:a16="http://schemas.microsoft.com/office/drawing/2014/main" id="{27A192CC-6299-43E2-8BD6-F76D9489054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287" t="-951" r="73433" b="951"/>
                <a:stretch/>
              </p:blipFill>
              <p:spPr bwMode="auto">
                <a:xfrm>
                  <a:off x="8952230" y="3229673"/>
                  <a:ext cx="301486" cy="16864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1" name="직사각형 100">
                  <a:extLst>
                    <a:ext uri="{FF2B5EF4-FFF2-40B4-BE49-F238E27FC236}">
                      <a16:creationId xmlns:a16="http://schemas.microsoft.com/office/drawing/2014/main" id="{A429D892-0F38-451E-A7A6-DF471BBC466D}"/>
                    </a:ext>
                  </a:extLst>
                </p:cNvPr>
                <p:cNvSpPr/>
                <p:nvPr/>
              </p:nvSpPr>
              <p:spPr>
                <a:xfrm>
                  <a:off x="7237095" y="3285157"/>
                  <a:ext cx="321945" cy="16309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F928268-253F-4940-AED0-B3915FF50E69}"/>
                  </a:ext>
                </a:extLst>
              </p:cNvPr>
              <p:cNvSpPr txBox="1"/>
              <p:nvPr/>
            </p:nvSpPr>
            <p:spPr>
              <a:xfrm>
                <a:off x="9406284" y="3474689"/>
                <a:ext cx="1594510" cy="27487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b="1" dirty="0">
                    <a:latin typeface="한둥근체 돋움" panose="020B0503000000000000" pitchFamily="50" charset="-127"/>
                    <a:ea typeface="한둥근체 돋움" panose="020B0503000000000000" pitchFamily="50" charset="-127"/>
                  </a:rPr>
                  <a:t>How about this item?</a:t>
                </a:r>
                <a:endParaRPr lang="ko-KR" altLang="en-US" sz="900" b="1" dirty="0">
                  <a:latin typeface="한둥근체 돋움" panose="020B0503000000000000" pitchFamily="50" charset="-127"/>
                  <a:ea typeface="한둥근체 돋움" panose="020B0503000000000000" pitchFamily="50" charset="-127"/>
                </a:endParaRPr>
              </a:p>
            </p:txBody>
          </p:sp>
        </p:grp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53FE108E-F11B-4DCC-BDAD-5F0A5FD79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597527" y="4158079"/>
              <a:ext cx="604058" cy="58488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896495CC-9B2F-4FFF-9D65-E0DAB99AA9A3}"/>
                </a:ext>
              </a:extLst>
            </p:cNvPr>
            <p:cNvSpPr/>
            <p:nvPr/>
          </p:nvSpPr>
          <p:spPr>
            <a:xfrm>
              <a:off x="8243723" y="4885497"/>
              <a:ext cx="1403863" cy="403692"/>
            </a:xfrm>
            <a:prstGeom prst="roundRect">
              <a:avLst>
                <a:gd name="adj" fmla="val 6292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rgbClr val="C00000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맛 선호도</a:t>
              </a:r>
              <a:r>
                <a:rPr lang="ko-KR" altLang="en-US" sz="1400" dirty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에</a:t>
              </a:r>
              <a:r>
                <a:rPr lang="ko-KR" altLang="en-US" sz="1400" dirty="0">
                  <a:solidFill>
                    <a:srgbClr val="EE3978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</a:t>
              </a:r>
              <a:r>
                <a:rPr lang="ko-KR" altLang="en-US" sz="1400" dirty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기반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C0A5335-BEA5-4F66-A3F3-8B25F46F8A7C}"/>
              </a:ext>
            </a:extLst>
          </p:cNvPr>
          <p:cNvGrpSpPr/>
          <p:nvPr/>
        </p:nvGrpSpPr>
        <p:grpSpPr>
          <a:xfrm>
            <a:off x="8975435" y="1910258"/>
            <a:ext cx="2079699" cy="3793132"/>
            <a:chOff x="8953809" y="1897721"/>
            <a:chExt cx="2079699" cy="3793132"/>
          </a:xfrm>
        </p:grpSpPr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B6E5647E-4040-42E9-9986-FE1377649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042252" y="2476978"/>
              <a:ext cx="1702264" cy="3213875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27000"/>
                </a:srgbClr>
              </a:outerShdw>
            </a:effec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7BB767F-2E78-4195-8E81-02ADCB877A7E}"/>
                </a:ext>
              </a:extLst>
            </p:cNvPr>
            <p:cNvSpPr txBox="1"/>
            <p:nvPr/>
          </p:nvSpPr>
          <p:spPr>
            <a:xfrm>
              <a:off x="8953809" y="1897721"/>
              <a:ext cx="20796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검색 목록 조회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048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8" grpId="0" animBg="1"/>
      <p:bldP spid="8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녹색, 냉장고, 음식, 상점이(가) 표시된 사진&#10;&#10;자동 생성된 설명">
            <a:extLst>
              <a:ext uri="{FF2B5EF4-FFF2-40B4-BE49-F238E27FC236}">
                <a16:creationId xmlns:a16="http://schemas.microsoft.com/office/drawing/2014/main" id="{D466A3C7-58E4-4B15-85FF-717824005F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5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6A73A660-223B-4D90-990E-B0E1F48A9A79}"/>
              </a:ext>
            </a:extLst>
          </p:cNvPr>
          <p:cNvSpPr/>
          <p:nvPr/>
        </p:nvSpPr>
        <p:spPr>
          <a:xfrm>
            <a:off x="0" y="-3"/>
            <a:ext cx="12192000" cy="6858001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7F469716-F7A0-4882-96BB-EC4F0927AFAF}"/>
              </a:ext>
            </a:extLst>
          </p:cNvPr>
          <p:cNvSpPr/>
          <p:nvPr/>
        </p:nvSpPr>
        <p:spPr>
          <a:xfrm>
            <a:off x="259404" y="1009123"/>
            <a:ext cx="11673192" cy="5450038"/>
          </a:xfrm>
          <a:prstGeom prst="roundRect">
            <a:avLst>
              <a:gd name="adj" fmla="val 91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1E25D5-2605-45BB-A730-0DC2D6731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6256" y="6492868"/>
            <a:ext cx="4114800" cy="365125"/>
          </a:xfrm>
        </p:spPr>
        <p:txBody>
          <a:bodyPr/>
          <a:lstStyle/>
          <a:p>
            <a:r>
              <a:rPr lang="ko-KR" altLang="en-US" dirty="0">
                <a:solidFill>
                  <a:srgbClr val="565756"/>
                </a:solidFill>
              </a:rPr>
              <a:t>영진전문대 컴퓨터정보계열 </a:t>
            </a:r>
            <a:r>
              <a:rPr lang="en-US" altLang="ko-KR" dirty="0">
                <a:solidFill>
                  <a:srgbClr val="565756"/>
                </a:solidFill>
              </a:rPr>
              <a:t>2WDJ - 3</a:t>
            </a:r>
            <a:r>
              <a:rPr lang="ko-KR" altLang="en-US" dirty="0">
                <a:solidFill>
                  <a:srgbClr val="565756"/>
                </a:solidFill>
              </a:rPr>
              <a:t>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E513E8-58F5-47D7-984D-ACA597E04E4C}"/>
              </a:ext>
            </a:extLst>
          </p:cNvPr>
          <p:cNvSpPr txBox="1"/>
          <p:nvPr/>
        </p:nvSpPr>
        <p:spPr>
          <a:xfrm>
            <a:off x="157656" y="153889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2-2. </a:t>
            </a:r>
            <a:r>
              <a:rPr lang="en-US" altLang="ko-KR" sz="44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B2B</a:t>
            </a:r>
            <a:r>
              <a:rPr lang="ko-KR" altLang="en-US" sz="44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서비스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2A398FB-1955-48B9-B640-E700F3EC9702}"/>
              </a:ext>
            </a:extLst>
          </p:cNvPr>
          <p:cNvSpPr/>
          <p:nvPr/>
        </p:nvSpPr>
        <p:spPr>
          <a:xfrm>
            <a:off x="4927622" y="4859412"/>
            <a:ext cx="6400777" cy="13098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1CED605-DD0D-41A7-82BD-DDA946856E3A}"/>
              </a:ext>
            </a:extLst>
          </p:cNvPr>
          <p:cNvSpPr/>
          <p:nvPr/>
        </p:nvSpPr>
        <p:spPr>
          <a:xfrm>
            <a:off x="4951015" y="3131804"/>
            <a:ext cx="6400777" cy="13098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8859C54-991A-4955-8577-62E0E796FE8D}"/>
              </a:ext>
            </a:extLst>
          </p:cNvPr>
          <p:cNvSpPr/>
          <p:nvPr/>
        </p:nvSpPr>
        <p:spPr>
          <a:xfrm>
            <a:off x="4927623" y="1455364"/>
            <a:ext cx="6400777" cy="13098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5A926E3-6A50-4478-9BCB-B2AA9C587D30}"/>
              </a:ext>
            </a:extLst>
          </p:cNvPr>
          <p:cNvCxnSpPr>
            <a:cxnSpLocks/>
          </p:cNvCxnSpPr>
          <p:nvPr/>
        </p:nvCxnSpPr>
        <p:spPr>
          <a:xfrm>
            <a:off x="2511426" y="3767631"/>
            <a:ext cx="725714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4A6351E-7E94-4561-A506-2711D3A51D12}"/>
              </a:ext>
            </a:extLst>
          </p:cNvPr>
          <p:cNvCxnSpPr>
            <a:cxnSpLocks/>
          </p:cNvCxnSpPr>
          <p:nvPr/>
        </p:nvCxnSpPr>
        <p:spPr>
          <a:xfrm flipV="1">
            <a:off x="2896204" y="1967998"/>
            <a:ext cx="0" cy="3523064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B49C0ED-D2E9-4007-8667-F9C078981724}"/>
              </a:ext>
            </a:extLst>
          </p:cNvPr>
          <p:cNvGrpSpPr/>
          <p:nvPr/>
        </p:nvGrpSpPr>
        <p:grpSpPr>
          <a:xfrm>
            <a:off x="1097415" y="3016056"/>
            <a:ext cx="1382707" cy="1748422"/>
            <a:chOff x="585870" y="3225606"/>
            <a:chExt cx="1382707" cy="1748422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21A0527-157D-4F12-86F3-A1C6E8F56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13" y="3225606"/>
              <a:ext cx="1325564" cy="132556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2418BAE-FD8D-4683-AB70-2DEADE122FAE}"/>
                </a:ext>
              </a:extLst>
            </p:cNvPr>
            <p:cNvSpPr txBox="1"/>
            <p:nvPr/>
          </p:nvSpPr>
          <p:spPr>
            <a:xfrm>
              <a:off x="585870" y="4573918"/>
              <a:ext cx="13817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Database</a:t>
              </a:r>
              <a:endParaRPr lang="ko-KR" altLang="en-US" sz="2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BB8EC9F-1903-41AC-AA5F-9DD4B5ABB1BB}"/>
              </a:ext>
            </a:extLst>
          </p:cNvPr>
          <p:cNvGrpSpPr/>
          <p:nvPr/>
        </p:nvGrpSpPr>
        <p:grpSpPr>
          <a:xfrm>
            <a:off x="3400475" y="1624570"/>
            <a:ext cx="2061450" cy="1149945"/>
            <a:chOff x="3284944" y="1590711"/>
            <a:chExt cx="2061450" cy="1149945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F0A9264-D50C-4EB4-A8A0-4BF74108A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9445" y="1590711"/>
              <a:ext cx="800670" cy="79123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A34B9F8-3D05-490D-AAC8-456BA06E2AF3}"/>
                </a:ext>
              </a:extLst>
            </p:cNvPr>
            <p:cNvSpPr txBox="1"/>
            <p:nvPr/>
          </p:nvSpPr>
          <p:spPr>
            <a:xfrm>
              <a:off x="3284944" y="2371324"/>
              <a:ext cx="2061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제품 조회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4501942-EB78-4272-AE40-0E70FF99E1EA}"/>
              </a:ext>
            </a:extLst>
          </p:cNvPr>
          <p:cNvGrpSpPr/>
          <p:nvPr/>
        </p:nvGrpSpPr>
        <p:grpSpPr>
          <a:xfrm>
            <a:off x="2992418" y="3308442"/>
            <a:ext cx="2865560" cy="1139329"/>
            <a:chOff x="2865122" y="3421293"/>
            <a:chExt cx="2865560" cy="1139329"/>
          </a:xfrm>
        </p:grpSpPr>
        <p:pic>
          <p:nvPicPr>
            <p:cNvPr id="27" name="Picture 6" descr="cluster, computer, computing, connection, network icon">
              <a:extLst>
                <a:ext uri="{FF2B5EF4-FFF2-40B4-BE49-F238E27FC236}">
                  <a16:creationId xmlns:a16="http://schemas.microsoft.com/office/drawing/2014/main" id="{ACF3ECA3-C72B-45B1-A4AC-3F1FCA5E12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8885" y="3421293"/>
              <a:ext cx="791230" cy="791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7D35F9C-6257-4AF8-9820-736CEADDD5C7}"/>
                </a:ext>
              </a:extLst>
            </p:cNvPr>
            <p:cNvSpPr txBox="1"/>
            <p:nvPr/>
          </p:nvSpPr>
          <p:spPr>
            <a:xfrm>
              <a:off x="2865122" y="4191290"/>
              <a:ext cx="2865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    클러스터링 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8A21B33-BE86-4574-992C-E3F25000CAAC}"/>
              </a:ext>
            </a:extLst>
          </p:cNvPr>
          <p:cNvGrpSpPr/>
          <p:nvPr/>
        </p:nvGrpSpPr>
        <p:grpSpPr>
          <a:xfrm>
            <a:off x="3282913" y="5114353"/>
            <a:ext cx="2061450" cy="1054204"/>
            <a:chOff x="3315573" y="5292155"/>
            <a:chExt cx="2061450" cy="1054204"/>
          </a:xfrm>
        </p:grpSpPr>
        <p:pic>
          <p:nvPicPr>
            <p:cNvPr id="30" name="Picture 4" descr="app, application, browser, page, web, website, window icon">
              <a:extLst>
                <a:ext uri="{FF2B5EF4-FFF2-40B4-BE49-F238E27FC236}">
                  <a16:creationId xmlns:a16="http://schemas.microsoft.com/office/drawing/2014/main" id="{1E07BF55-65B8-450D-908D-3CF9347512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4017" y="5292155"/>
              <a:ext cx="684132" cy="6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02549BD-10AC-4F99-868D-BF05D27DAF04}"/>
                </a:ext>
              </a:extLst>
            </p:cNvPr>
            <p:cNvSpPr txBox="1"/>
            <p:nvPr/>
          </p:nvSpPr>
          <p:spPr>
            <a:xfrm>
              <a:off x="3315573" y="5977027"/>
              <a:ext cx="2061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유저 커뮤니티 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8111910-7766-4082-A026-EB813AE4F0CC}"/>
              </a:ext>
            </a:extLst>
          </p:cNvPr>
          <p:cNvGrpSpPr/>
          <p:nvPr/>
        </p:nvGrpSpPr>
        <p:grpSpPr>
          <a:xfrm>
            <a:off x="7640543" y="1613822"/>
            <a:ext cx="2061450" cy="1104785"/>
            <a:chOff x="8125227" y="1816813"/>
            <a:chExt cx="2061450" cy="1104785"/>
          </a:xfrm>
        </p:grpSpPr>
        <p:pic>
          <p:nvPicPr>
            <p:cNvPr id="35" name="Picture 8" descr="access, clock, time icon">
              <a:extLst>
                <a:ext uri="{FF2B5EF4-FFF2-40B4-BE49-F238E27FC236}">
                  <a16:creationId xmlns:a16="http://schemas.microsoft.com/office/drawing/2014/main" id="{75C548ED-89C6-4E1E-84DD-DFC2612C22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7604" y="1816813"/>
              <a:ext cx="723016" cy="723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CB72B22-145F-49FF-9001-6720826BA387}"/>
                </a:ext>
              </a:extLst>
            </p:cNvPr>
            <p:cNvSpPr txBox="1"/>
            <p:nvPr/>
          </p:nvSpPr>
          <p:spPr>
            <a:xfrm>
              <a:off x="8125227" y="2552266"/>
              <a:ext cx="2061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시간 정보 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DD2AA64-40DB-4DE8-927B-922EAB58938F}"/>
              </a:ext>
            </a:extLst>
          </p:cNvPr>
          <p:cNvGrpSpPr/>
          <p:nvPr/>
        </p:nvGrpSpPr>
        <p:grpSpPr>
          <a:xfrm>
            <a:off x="9522880" y="1293101"/>
            <a:ext cx="2137627" cy="1444821"/>
            <a:chOff x="9719206" y="1409232"/>
            <a:chExt cx="2137627" cy="1444821"/>
          </a:xfrm>
        </p:grpSpPr>
        <p:pic>
          <p:nvPicPr>
            <p:cNvPr id="38" name="Picture 14" descr="man icon">
              <a:extLst>
                <a:ext uri="{FF2B5EF4-FFF2-40B4-BE49-F238E27FC236}">
                  <a16:creationId xmlns:a16="http://schemas.microsoft.com/office/drawing/2014/main" id="{57405D1C-42EF-4EED-91B2-922470F8DE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9206" y="1409232"/>
              <a:ext cx="1325563" cy="132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1ADD672-3DE9-4DA1-9F72-892F26087C57}"/>
                </a:ext>
              </a:extLst>
            </p:cNvPr>
            <p:cNvSpPr txBox="1"/>
            <p:nvPr/>
          </p:nvSpPr>
          <p:spPr>
            <a:xfrm>
              <a:off x="9795383" y="2484721"/>
              <a:ext cx="2061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사용자 정보 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D42C27D-12A5-4BA3-954D-69ABCFFACBD1}"/>
              </a:ext>
            </a:extLst>
          </p:cNvPr>
          <p:cNvGrpSpPr/>
          <p:nvPr/>
        </p:nvGrpSpPr>
        <p:grpSpPr>
          <a:xfrm>
            <a:off x="6015647" y="4972314"/>
            <a:ext cx="2745616" cy="1148877"/>
            <a:chOff x="5420563" y="4986830"/>
            <a:chExt cx="2745616" cy="1148877"/>
          </a:xfrm>
        </p:grpSpPr>
        <p:pic>
          <p:nvPicPr>
            <p:cNvPr id="41" name="Picture 18" descr="calendar, date, milestones, schedule icon">
              <a:extLst>
                <a:ext uri="{FF2B5EF4-FFF2-40B4-BE49-F238E27FC236}">
                  <a16:creationId xmlns:a16="http://schemas.microsoft.com/office/drawing/2014/main" id="{2ECFEE27-FE59-400C-9F0B-F9810CEF5A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9768" y="4986830"/>
              <a:ext cx="820276" cy="820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B88FEC0-55E1-479F-A2C3-48423F5AF8EF}"/>
                </a:ext>
              </a:extLst>
            </p:cNvPr>
            <p:cNvSpPr txBox="1"/>
            <p:nvPr/>
          </p:nvSpPr>
          <p:spPr>
            <a:xfrm>
              <a:off x="5420563" y="5766375"/>
              <a:ext cx="2745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기간 별 관심 리스트 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12742C5-2B01-4676-AD11-F3AB902FE32D}"/>
              </a:ext>
            </a:extLst>
          </p:cNvPr>
          <p:cNvGrpSpPr/>
          <p:nvPr/>
        </p:nvGrpSpPr>
        <p:grpSpPr>
          <a:xfrm>
            <a:off x="8551521" y="4960644"/>
            <a:ext cx="2745616" cy="1167608"/>
            <a:chOff x="8794637" y="4975160"/>
            <a:chExt cx="2745616" cy="1167608"/>
          </a:xfrm>
        </p:grpSpPr>
        <p:pic>
          <p:nvPicPr>
            <p:cNvPr id="49" name="Picture 20" descr="find, search, zoom icon">
              <a:extLst>
                <a:ext uri="{FF2B5EF4-FFF2-40B4-BE49-F238E27FC236}">
                  <a16:creationId xmlns:a16="http://schemas.microsoft.com/office/drawing/2014/main" id="{9E70AEB3-E6C9-4D3A-8D5A-5136F3776B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7871" y="4975160"/>
              <a:ext cx="820275" cy="820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299ED2A-66D1-4853-B6BA-EB3DF1F4FA89}"/>
                </a:ext>
              </a:extLst>
            </p:cNvPr>
            <p:cNvSpPr txBox="1"/>
            <p:nvPr/>
          </p:nvSpPr>
          <p:spPr>
            <a:xfrm>
              <a:off x="8794637" y="5773436"/>
              <a:ext cx="2745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사용자 조회 내역 </a:t>
              </a:r>
            </a:p>
          </p:txBody>
        </p:sp>
      </p:grp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6DB65263-1CBC-403F-B92C-3EE285DD9924}"/>
              </a:ext>
            </a:extLst>
          </p:cNvPr>
          <p:cNvCxnSpPr>
            <a:cxnSpLocks/>
          </p:cNvCxnSpPr>
          <p:nvPr/>
        </p:nvCxnSpPr>
        <p:spPr>
          <a:xfrm>
            <a:off x="2896204" y="1967998"/>
            <a:ext cx="340936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E1BB765-C76B-47E3-AAEF-E81EA41199D2}"/>
              </a:ext>
            </a:extLst>
          </p:cNvPr>
          <p:cNvCxnSpPr>
            <a:cxnSpLocks/>
          </p:cNvCxnSpPr>
          <p:nvPr/>
        </p:nvCxnSpPr>
        <p:spPr>
          <a:xfrm>
            <a:off x="2896204" y="5491062"/>
            <a:ext cx="340936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77E5086-993A-41AF-8F91-A5D1148DFA67}"/>
              </a:ext>
            </a:extLst>
          </p:cNvPr>
          <p:cNvGrpSpPr/>
          <p:nvPr/>
        </p:nvGrpSpPr>
        <p:grpSpPr>
          <a:xfrm>
            <a:off x="6274991" y="3186665"/>
            <a:ext cx="2745616" cy="1159945"/>
            <a:chOff x="6293135" y="3213881"/>
            <a:chExt cx="2745616" cy="1159945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E925262-EF56-4230-B00E-6EC069FA44A8}"/>
                </a:ext>
              </a:extLst>
            </p:cNvPr>
            <p:cNvSpPr txBox="1"/>
            <p:nvPr/>
          </p:nvSpPr>
          <p:spPr>
            <a:xfrm>
              <a:off x="6293135" y="4004494"/>
              <a:ext cx="2745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다양한 리뷰 </a:t>
              </a:r>
              <a:endPara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pic>
          <p:nvPicPr>
            <p:cNvPr id="55" name="Picture 2" descr="group, people, users icon">
              <a:extLst>
                <a:ext uri="{FF2B5EF4-FFF2-40B4-BE49-F238E27FC236}">
                  <a16:creationId xmlns:a16="http://schemas.microsoft.com/office/drawing/2014/main" id="{5E2E07F0-7C2F-4FDC-9441-A2792FDE3A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3268" y="3213881"/>
              <a:ext cx="967706" cy="967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457188C-7473-438B-9237-703A07A19EE1}"/>
              </a:ext>
            </a:extLst>
          </p:cNvPr>
          <p:cNvGrpSpPr/>
          <p:nvPr/>
        </p:nvGrpSpPr>
        <p:grpSpPr>
          <a:xfrm>
            <a:off x="5377180" y="1628956"/>
            <a:ext cx="2061450" cy="1099910"/>
            <a:chOff x="5781861" y="1870749"/>
            <a:chExt cx="2061450" cy="1099910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1B1F9FC-4E5F-4A37-832A-818EC23FF1B1}"/>
                </a:ext>
              </a:extLst>
            </p:cNvPr>
            <p:cNvSpPr txBox="1"/>
            <p:nvPr/>
          </p:nvSpPr>
          <p:spPr>
            <a:xfrm>
              <a:off x="5781861" y="2601327"/>
              <a:ext cx="2061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해당 위치 정보 </a:t>
              </a:r>
            </a:p>
          </p:txBody>
        </p:sp>
        <p:pic>
          <p:nvPicPr>
            <p:cNvPr id="58" name="Picture 2" descr="gps, location, map, pin icon">
              <a:extLst>
                <a:ext uri="{FF2B5EF4-FFF2-40B4-BE49-F238E27FC236}">
                  <a16:creationId xmlns:a16="http://schemas.microsoft.com/office/drawing/2014/main" id="{27F5EC3F-58A6-475E-A7A6-CDBC20ADF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4534" y="1870749"/>
              <a:ext cx="723016" cy="723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41E400B2-292E-4C30-9490-6145F6B5EAAA}"/>
              </a:ext>
            </a:extLst>
          </p:cNvPr>
          <p:cNvGrpSpPr/>
          <p:nvPr/>
        </p:nvGrpSpPr>
        <p:grpSpPr>
          <a:xfrm>
            <a:off x="8712657" y="3416856"/>
            <a:ext cx="2745616" cy="923882"/>
            <a:chOff x="8730801" y="3444072"/>
            <a:chExt cx="2745616" cy="92388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B5E3B8F-DC40-4591-91F2-DE25E2C3756D}"/>
                </a:ext>
              </a:extLst>
            </p:cNvPr>
            <p:cNvSpPr txBox="1"/>
            <p:nvPr/>
          </p:nvSpPr>
          <p:spPr>
            <a:xfrm>
              <a:off x="8730801" y="3998622"/>
              <a:ext cx="2745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수치화 데이터</a:t>
              </a:r>
              <a:endPara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9CF1D6AC-2AD9-48D9-BDF5-27F3AD960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851851" y="3444072"/>
              <a:ext cx="1037956" cy="557871"/>
            </a:xfrm>
            <a:prstGeom prst="rect">
              <a:avLst/>
            </a:prstGeom>
          </p:spPr>
        </p:pic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125529CA-3D4D-4F17-A224-3E9F78DED7B7}"/>
              </a:ext>
            </a:extLst>
          </p:cNvPr>
          <p:cNvGrpSpPr/>
          <p:nvPr/>
        </p:nvGrpSpPr>
        <p:grpSpPr>
          <a:xfrm>
            <a:off x="4851088" y="1432677"/>
            <a:ext cx="6447949" cy="4705049"/>
            <a:chOff x="5007968" y="1577032"/>
            <a:chExt cx="6447949" cy="4705049"/>
          </a:xfrm>
        </p:grpSpPr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22470EB1-B5A6-4EF8-B924-C7C66D86FBD6}"/>
                </a:ext>
              </a:extLst>
            </p:cNvPr>
            <p:cNvSpPr/>
            <p:nvPr/>
          </p:nvSpPr>
          <p:spPr>
            <a:xfrm>
              <a:off x="5007968" y="1596087"/>
              <a:ext cx="6447949" cy="4685994"/>
            </a:xfrm>
            <a:prstGeom prst="roundRect">
              <a:avLst>
                <a:gd name="adj" fmla="val 5780"/>
              </a:avLst>
            </a:prstGeom>
            <a:solidFill>
              <a:schemeClr val="bg1"/>
            </a:solidFill>
            <a:ln w="381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BF808899-04BF-420B-A173-B86F46A5E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2033" y="3216104"/>
              <a:ext cx="1442556" cy="1442556"/>
            </a:xfrm>
            <a:prstGeom prst="rect">
              <a:avLst/>
            </a:prstGeom>
          </p:spPr>
        </p:pic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E3CD908-E726-4C7D-8ECC-F56EE6CB9F4E}"/>
                </a:ext>
              </a:extLst>
            </p:cNvPr>
            <p:cNvSpPr/>
            <p:nvPr/>
          </p:nvSpPr>
          <p:spPr>
            <a:xfrm>
              <a:off x="6853239" y="1577032"/>
              <a:ext cx="4408579" cy="43211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300000"/>
                </a:lnSpc>
              </a:pPr>
              <a:r>
                <a: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해당 도시에 집중되는 관광객 파악</a:t>
              </a:r>
              <a:endPara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  <a:p>
              <a:pPr algn="ctr">
                <a:lnSpc>
                  <a:spcPct val="300000"/>
                </a:lnSpc>
              </a:pPr>
              <a:r>
                <a: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매장 별 선호 제품</a:t>
              </a:r>
              <a:endPara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  <a:p>
              <a:pPr algn="ctr">
                <a:lnSpc>
                  <a:spcPct val="300000"/>
                </a:lnSpc>
              </a:pPr>
              <a:r>
                <a: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시간대별 수요조사</a:t>
              </a:r>
              <a:endPara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  <a:p>
              <a:pPr algn="ctr">
                <a:lnSpc>
                  <a:spcPct val="300000"/>
                </a:lnSpc>
              </a:pPr>
              <a:r>
                <a: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성별과 나이에 따른 제품 관심도 </a:t>
              </a:r>
              <a:endPara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D484A94-4FE8-44D0-AC75-242885345350}"/>
                </a:ext>
              </a:extLst>
            </p:cNvPr>
            <p:cNvSpPr/>
            <p:nvPr/>
          </p:nvSpPr>
          <p:spPr>
            <a:xfrm>
              <a:off x="8285665" y="3259720"/>
              <a:ext cx="1847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93E7511-2D75-4AB3-970D-209DB9BA8852}"/>
                </a:ext>
              </a:extLst>
            </p:cNvPr>
            <p:cNvSpPr/>
            <p:nvPr/>
          </p:nvSpPr>
          <p:spPr>
            <a:xfrm>
              <a:off x="8199111" y="4319059"/>
              <a:ext cx="1847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6D7EFF5-EA30-454D-84BA-E08FCD41273A}"/>
                </a:ext>
              </a:extLst>
            </p:cNvPr>
            <p:cNvSpPr/>
            <p:nvPr/>
          </p:nvSpPr>
          <p:spPr>
            <a:xfrm>
              <a:off x="7132638" y="5234601"/>
              <a:ext cx="1847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3340E30-5012-4235-9B24-4B86706D6E0B}"/>
              </a:ext>
            </a:extLst>
          </p:cNvPr>
          <p:cNvSpPr/>
          <p:nvPr/>
        </p:nvSpPr>
        <p:spPr>
          <a:xfrm>
            <a:off x="0" y="1236279"/>
            <a:ext cx="2268995" cy="5049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데이터 판매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546CDDE4-E737-4C3D-AEF4-6EC0352A0C6C}"/>
              </a:ext>
            </a:extLst>
          </p:cNvPr>
          <p:cNvGrpSpPr/>
          <p:nvPr/>
        </p:nvGrpSpPr>
        <p:grpSpPr>
          <a:xfrm>
            <a:off x="4848927" y="1447205"/>
            <a:ext cx="6447949" cy="4685994"/>
            <a:chOff x="5007968" y="1596087"/>
            <a:chExt cx="6447949" cy="4685994"/>
          </a:xfrm>
        </p:grpSpPr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59A749A6-79BB-4741-9E38-2298E5D08806}"/>
                </a:ext>
              </a:extLst>
            </p:cNvPr>
            <p:cNvSpPr/>
            <p:nvPr/>
          </p:nvSpPr>
          <p:spPr>
            <a:xfrm>
              <a:off x="5007968" y="1596087"/>
              <a:ext cx="6447949" cy="4685994"/>
            </a:xfrm>
            <a:prstGeom prst="roundRect">
              <a:avLst>
                <a:gd name="adj" fmla="val 5780"/>
              </a:avLst>
            </a:prstGeom>
            <a:solidFill>
              <a:schemeClr val="bg1"/>
            </a:solidFill>
            <a:ln w="381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53815794-0991-430D-8F2D-D19957AEE419}"/>
                </a:ext>
              </a:extLst>
            </p:cNvPr>
            <p:cNvSpPr/>
            <p:nvPr/>
          </p:nvSpPr>
          <p:spPr>
            <a:xfrm>
              <a:off x="8285665" y="3259720"/>
              <a:ext cx="1847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91A9B8C6-B318-43C1-83F6-A4F504A665C4}"/>
                </a:ext>
              </a:extLst>
            </p:cNvPr>
            <p:cNvSpPr/>
            <p:nvPr/>
          </p:nvSpPr>
          <p:spPr>
            <a:xfrm>
              <a:off x="8199111" y="4319059"/>
              <a:ext cx="1847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5676935-68A3-4A9E-B94B-4FEC0400D139}"/>
                </a:ext>
              </a:extLst>
            </p:cNvPr>
            <p:cNvSpPr/>
            <p:nvPr/>
          </p:nvSpPr>
          <p:spPr>
            <a:xfrm>
              <a:off x="7132638" y="5234601"/>
              <a:ext cx="1847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A46167F0-6580-4283-8ADE-4C843B847679}"/>
              </a:ext>
            </a:extLst>
          </p:cNvPr>
          <p:cNvSpPr/>
          <p:nvPr/>
        </p:nvSpPr>
        <p:spPr>
          <a:xfrm>
            <a:off x="5071684" y="1627366"/>
            <a:ext cx="1591806" cy="36512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데이터 판매 사례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1E7C249-6882-4742-997D-F35B514FECD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69401" y="2432527"/>
            <a:ext cx="6077910" cy="3003755"/>
          </a:xfrm>
          <a:prstGeom prst="rect">
            <a:avLst/>
          </a:prstGeom>
        </p:spPr>
      </p:pic>
      <p:grpSp>
        <p:nvGrpSpPr>
          <p:cNvPr id="86" name="그룹 85">
            <a:extLst>
              <a:ext uri="{FF2B5EF4-FFF2-40B4-BE49-F238E27FC236}">
                <a16:creationId xmlns:a16="http://schemas.microsoft.com/office/drawing/2014/main" id="{DC308A8D-A83F-4FAA-8D5B-17E81C88837F}"/>
              </a:ext>
            </a:extLst>
          </p:cNvPr>
          <p:cNvGrpSpPr/>
          <p:nvPr/>
        </p:nvGrpSpPr>
        <p:grpSpPr>
          <a:xfrm>
            <a:off x="5400591" y="1492075"/>
            <a:ext cx="5576301" cy="4538458"/>
            <a:chOff x="12919679" y="1146316"/>
            <a:chExt cx="5576301" cy="4538458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0B0ACBEC-A9F2-4700-B640-4151D6F11C3E}"/>
                </a:ext>
              </a:extLst>
            </p:cNvPr>
            <p:cNvGrpSpPr/>
            <p:nvPr/>
          </p:nvGrpSpPr>
          <p:grpSpPr>
            <a:xfrm>
              <a:off x="12919679" y="1146316"/>
              <a:ext cx="5455407" cy="2496130"/>
              <a:chOff x="12919679" y="1021098"/>
              <a:chExt cx="10161758" cy="4649523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F5D95693-8E79-4E0B-A2E4-2D3D3E11B073}"/>
                  </a:ext>
                </a:extLst>
              </p:cNvPr>
              <p:cNvGrpSpPr/>
              <p:nvPr/>
            </p:nvGrpSpPr>
            <p:grpSpPr>
              <a:xfrm>
                <a:off x="13226478" y="1695257"/>
                <a:ext cx="3147010" cy="3552020"/>
                <a:chOff x="14161462" y="2040273"/>
                <a:chExt cx="3147010" cy="3552020"/>
              </a:xfrm>
            </p:grpSpPr>
            <p:pic>
              <p:nvPicPr>
                <p:cNvPr id="4098" name="Picture 2" descr="신한카드 이미지 검색결과">
                  <a:extLst>
                    <a:ext uri="{FF2B5EF4-FFF2-40B4-BE49-F238E27FC236}">
                      <a16:creationId xmlns:a16="http://schemas.microsoft.com/office/drawing/2014/main" id="{C4E68B14-4A24-4F61-B8AB-A553E81D37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362532" y="2040273"/>
                  <a:ext cx="2423347" cy="2115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D5DD2BE-A1E1-4C55-A181-A2C7C9C626BC}"/>
                    </a:ext>
                  </a:extLst>
                </p:cNvPr>
                <p:cNvSpPr txBox="1"/>
                <p:nvPr/>
              </p:nvSpPr>
              <p:spPr>
                <a:xfrm>
                  <a:off x="14161462" y="4185813"/>
                  <a:ext cx="3147010" cy="140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- </a:t>
                  </a:r>
                  <a:r>
                    <a:rPr lang="ko-KR" altLang="en-US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지역별 소비자 정보</a:t>
                  </a:r>
                  <a:endParaRPr lang="en-US" altLang="ko-KR" sz="1000" dirty="0">
                    <a:latin typeface="한둥근체 세로쓰기 돋움" panose="020B0503000000000000" pitchFamily="50" charset="-127"/>
                    <a:ea typeface="한둥근체 세로쓰기 돋움" panose="020B0503000000000000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- </a:t>
                  </a:r>
                  <a:r>
                    <a:rPr lang="ko-KR" altLang="en-US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지역별 상권특성 정보</a:t>
                  </a:r>
                  <a:endParaRPr lang="en-US" altLang="ko-KR" sz="1000" dirty="0">
                    <a:latin typeface="한둥근체 세로쓰기 돋움" panose="020B0503000000000000" pitchFamily="50" charset="-127"/>
                    <a:ea typeface="한둥근체 세로쓰기 돋움" panose="020B0503000000000000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- </a:t>
                  </a:r>
                  <a:r>
                    <a:rPr lang="ko-KR" altLang="en-US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외국인의 국내 소비 정보</a:t>
                  </a:r>
                  <a:endParaRPr lang="en-US" altLang="ko-KR" sz="1000" dirty="0">
                    <a:latin typeface="한둥근체 세로쓰기 돋움" panose="020B0503000000000000" pitchFamily="50" charset="-127"/>
                    <a:ea typeface="한둥근체 세로쓰기 돋움" panose="020B0503000000000000" pitchFamily="50" charset="-127"/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48D1732A-E08D-486F-82C1-6FF57C8A5275}"/>
                  </a:ext>
                </a:extLst>
              </p:cNvPr>
              <p:cNvGrpSpPr/>
              <p:nvPr/>
            </p:nvGrpSpPr>
            <p:grpSpPr>
              <a:xfrm>
                <a:off x="16626912" y="1692132"/>
                <a:ext cx="3147010" cy="3558722"/>
                <a:chOff x="16835782" y="2062378"/>
                <a:chExt cx="3147010" cy="3558722"/>
              </a:xfrm>
            </p:grpSpPr>
            <p:pic>
              <p:nvPicPr>
                <p:cNvPr id="4100" name="Picture 4" descr="kb국민카드 이미지 검색결과">
                  <a:extLst>
                    <a:ext uri="{FF2B5EF4-FFF2-40B4-BE49-F238E27FC236}">
                      <a16:creationId xmlns:a16="http://schemas.microsoft.com/office/drawing/2014/main" id="{2E825B5B-6B7E-4B4D-9E35-0DB725A545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107195" y="2062378"/>
                  <a:ext cx="2135893" cy="21358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3D83BFE6-5CDC-4D8F-A615-5F963E331ECC}"/>
                    </a:ext>
                  </a:extLst>
                </p:cNvPr>
                <p:cNvSpPr txBox="1"/>
                <p:nvPr/>
              </p:nvSpPr>
              <p:spPr>
                <a:xfrm>
                  <a:off x="16835782" y="4214620"/>
                  <a:ext cx="3147010" cy="140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- </a:t>
                  </a:r>
                  <a:r>
                    <a:rPr lang="ko-KR" altLang="en-US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카드 매출 데이터</a:t>
                  </a:r>
                  <a:endParaRPr lang="en-US" altLang="ko-KR" sz="1000" dirty="0">
                    <a:latin typeface="한둥근체 세로쓰기 돋움" panose="020B0503000000000000" pitchFamily="50" charset="-127"/>
                    <a:ea typeface="한둥근체 세로쓰기 돋움" panose="020B0503000000000000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- </a:t>
                  </a:r>
                  <a:r>
                    <a:rPr lang="ko-KR" altLang="en-US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지역별 소비 특성 정보</a:t>
                  </a:r>
                  <a:endParaRPr lang="en-US" altLang="ko-KR" sz="1000" dirty="0">
                    <a:latin typeface="한둥근체 세로쓰기 돋움" panose="020B0503000000000000" pitchFamily="50" charset="-127"/>
                    <a:ea typeface="한둥근체 세로쓰기 돋움" panose="020B0503000000000000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- </a:t>
                  </a:r>
                  <a:r>
                    <a:rPr lang="ko-KR" altLang="en-US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지역별 매출 추정 데이터</a:t>
                  </a:r>
                </a:p>
              </p:txBody>
            </p: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644AEE7F-0A28-4690-81E7-1CE7BE924CD4}"/>
                  </a:ext>
                </a:extLst>
              </p:cNvPr>
              <p:cNvGrpSpPr/>
              <p:nvPr/>
            </p:nvGrpSpPr>
            <p:grpSpPr>
              <a:xfrm>
                <a:off x="19845716" y="1718913"/>
                <a:ext cx="3147010" cy="3951708"/>
                <a:chOff x="19455493" y="2059104"/>
                <a:chExt cx="3147010" cy="3951708"/>
              </a:xfrm>
            </p:grpSpPr>
            <p:pic>
              <p:nvPicPr>
                <p:cNvPr id="4102" name="Picture 6" descr="비씨카드 이미지 검색결과">
                  <a:extLst>
                    <a:ext uri="{FF2B5EF4-FFF2-40B4-BE49-F238E27FC236}">
                      <a16:creationId xmlns:a16="http://schemas.microsoft.com/office/drawing/2014/main" id="{545FDF28-A890-4089-A8D8-C9A15B920CD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544997" y="2059104"/>
                  <a:ext cx="2631098" cy="21069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D32C8328-83E0-48B2-9788-27050C18B2C6}"/>
                    </a:ext>
                  </a:extLst>
                </p:cNvPr>
                <p:cNvSpPr txBox="1"/>
                <p:nvPr/>
              </p:nvSpPr>
              <p:spPr>
                <a:xfrm>
                  <a:off x="19455493" y="4174363"/>
                  <a:ext cx="3147010" cy="18364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- </a:t>
                  </a:r>
                  <a:r>
                    <a:rPr lang="ko-KR" altLang="en-US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지역별 업종별 소비정보</a:t>
                  </a:r>
                  <a:endParaRPr lang="en-US" altLang="ko-KR" sz="1000" dirty="0">
                    <a:latin typeface="한둥근체 세로쓰기 돋움" panose="020B0503000000000000" pitchFamily="50" charset="-127"/>
                    <a:ea typeface="한둥근체 세로쓰기 돋움" panose="020B0503000000000000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- </a:t>
                  </a:r>
                  <a:r>
                    <a:rPr lang="ko-KR" altLang="en-US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입지 및 상권 분석</a:t>
                  </a:r>
                  <a:endParaRPr lang="en-US" altLang="ko-KR" sz="1000" dirty="0">
                    <a:latin typeface="한둥근체 세로쓰기 돋움" panose="020B0503000000000000" pitchFamily="50" charset="-127"/>
                    <a:ea typeface="한둥근체 세로쓰기 돋움" panose="020B0503000000000000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- </a:t>
                  </a:r>
                  <a:r>
                    <a:rPr lang="ko-KR" altLang="en-US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지역 통계 데이터 </a:t>
                  </a:r>
                  <a:endParaRPr lang="en-US" altLang="ko-KR" sz="1000" dirty="0">
                    <a:latin typeface="한둥근체 세로쓰기 돋움" panose="020B0503000000000000" pitchFamily="50" charset="-127"/>
                    <a:ea typeface="한둥근체 세로쓰기 돋움" panose="020B0503000000000000" pitchFamily="50" charset="-127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endParaRPr lang="ko-KR" altLang="en-US" sz="1000" dirty="0">
                    <a:latin typeface="한둥근체 세로쓰기 돋움" panose="020B0503000000000000" pitchFamily="50" charset="-127"/>
                    <a:ea typeface="한둥근체 세로쓰기 돋움" panose="020B0503000000000000" pitchFamily="50" charset="-127"/>
                  </a:endParaRPr>
                </a:p>
              </p:txBody>
            </p:sp>
          </p:grp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97064D18-DC1B-452F-9ED2-6B6B2B987008}"/>
                  </a:ext>
                </a:extLst>
              </p:cNvPr>
              <p:cNvSpPr/>
              <p:nvPr/>
            </p:nvSpPr>
            <p:spPr>
              <a:xfrm>
                <a:off x="12919679" y="1293101"/>
                <a:ext cx="10161758" cy="4262442"/>
              </a:xfrm>
              <a:prstGeom prst="roundRect">
                <a:avLst>
                  <a:gd name="adj" fmla="val 6388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18C13E9-1DBA-4A9F-BBAC-2F1ABD044E64}"/>
                  </a:ext>
                </a:extLst>
              </p:cNvPr>
              <p:cNvSpPr txBox="1"/>
              <p:nvPr/>
            </p:nvSpPr>
            <p:spPr>
              <a:xfrm>
                <a:off x="16940112" y="1021098"/>
                <a:ext cx="1647792" cy="5159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한둥근체 세로쓰기 돋움" panose="020B0503000000000000" pitchFamily="50" charset="-127"/>
                    <a:ea typeface="한둥근체 세로쓰기 돋움" panose="020B0503000000000000" pitchFamily="50" charset="-127"/>
                  </a:rPr>
                  <a:t>소비통계</a:t>
                </a: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36FD7C5D-41B8-4DF2-8A7D-FBAF5EDE4A1D}"/>
                </a:ext>
              </a:extLst>
            </p:cNvPr>
            <p:cNvGrpSpPr/>
            <p:nvPr/>
          </p:nvGrpSpPr>
          <p:grpSpPr>
            <a:xfrm>
              <a:off x="15042115" y="3620631"/>
              <a:ext cx="3453865" cy="2064143"/>
              <a:chOff x="16728410" y="5601784"/>
              <a:chExt cx="7092822" cy="4238902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D6F784A4-74AA-4B78-821C-AE9854E61DE8}"/>
                  </a:ext>
                </a:extLst>
              </p:cNvPr>
              <p:cNvGrpSpPr/>
              <p:nvPr/>
            </p:nvGrpSpPr>
            <p:grpSpPr>
              <a:xfrm>
                <a:off x="17117087" y="6218298"/>
                <a:ext cx="3522977" cy="3401338"/>
                <a:chOff x="7862481" y="6467667"/>
                <a:chExt cx="3522977" cy="3401338"/>
              </a:xfrm>
            </p:grpSpPr>
            <p:pic>
              <p:nvPicPr>
                <p:cNvPr id="4106" name="Picture 10" descr="한국기업데이터 이미지 검색결과">
                  <a:extLst>
                    <a:ext uri="{FF2B5EF4-FFF2-40B4-BE49-F238E27FC236}">
                      <a16:creationId xmlns:a16="http://schemas.microsoft.com/office/drawing/2014/main" id="{17876C86-11CC-44BF-8BD6-10E58BE0EE2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247431" y="6467667"/>
                  <a:ext cx="1876361" cy="18763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E3F7E3C6-7E44-4EEB-8F26-C4FCC3F47772}"/>
                    </a:ext>
                  </a:extLst>
                </p:cNvPr>
                <p:cNvSpPr txBox="1"/>
                <p:nvPr/>
              </p:nvSpPr>
              <p:spPr>
                <a:xfrm>
                  <a:off x="7862481" y="8306663"/>
                  <a:ext cx="3522977" cy="15623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- </a:t>
                  </a:r>
                  <a:r>
                    <a:rPr lang="ko-KR" altLang="en-US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업종별 기업정보</a:t>
                  </a:r>
                  <a:endParaRPr lang="en-US" altLang="ko-KR" sz="1000" dirty="0">
                    <a:latin typeface="한둥근체 세로쓰기 돋움" panose="020B0503000000000000" pitchFamily="50" charset="-127"/>
                    <a:ea typeface="한둥근체 세로쓰기 돋움" panose="020B0503000000000000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- </a:t>
                  </a:r>
                  <a:r>
                    <a:rPr lang="ko-KR" altLang="en-US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기업개요</a:t>
                  </a:r>
                  <a:r>
                    <a:rPr lang="en-US" altLang="ko-KR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DB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- </a:t>
                  </a:r>
                  <a:r>
                    <a:rPr lang="ko-KR" altLang="en-US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사업장 휴</a:t>
                  </a:r>
                  <a:r>
                    <a:rPr lang="en-US" altLang="ko-KR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/</a:t>
                  </a:r>
                  <a:r>
                    <a:rPr lang="ko-KR" altLang="en-US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폐업 정보</a:t>
                  </a:r>
                  <a:endParaRPr lang="en-US" altLang="ko-KR" sz="1000" dirty="0">
                    <a:latin typeface="한둥근체 세로쓰기 돋움" panose="020B0503000000000000" pitchFamily="50" charset="-127"/>
                    <a:ea typeface="한둥근체 세로쓰기 돋움" panose="020B0503000000000000" pitchFamily="50" charset="-127"/>
                  </a:endParaRP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3D9C9D7A-7274-46EA-9DBF-C06A260C0E20}"/>
                  </a:ext>
                </a:extLst>
              </p:cNvPr>
              <p:cNvGrpSpPr/>
              <p:nvPr/>
            </p:nvGrpSpPr>
            <p:grpSpPr>
              <a:xfrm>
                <a:off x="20298255" y="6343116"/>
                <a:ext cx="3522977" cy="3262771"/>
                <a:chOff x="12862713" y="6483036"/>
                <a:chExt cx="3522977" cy="3262771"/>
              </a:xfrm>
            </p:grpSpPr>
            <p:pic>
              <p:nvPicPr>
                <p:cNvPr id="4110" name="Picture 14" descr="nice 평가 정보 이미지 검색결과">
                  <a:extLst>
                    <a:ext uri="{FF2B5EF4-FFF2-40B4-BE49-F238E27FC236}">
                      <a16:creationId xmlns:a16="http://schemas.microsoft.com/office/drawing/2014/main" id="{B1E2DB4B-A090-4F7B-B3F8-50EE300737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354342" y="6483036"/>
                  <a:ext cx="2102164" cy="1624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4023CB82-5CAB-438E-83D3-0599AF8F0638}"/>
                    </a:ext>
                  </a:extLst>
                </p:cNvPr>
                <p:cNvSpPr txBox="1"/>
                <p:nvPr/>
              </p:nvSpPr>
              <p:spPr>
                <a:xfrm>
                  <a:off x="12862713" y="8195183"/>
                  <a:ext cx="3522977" cy="15506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- </a:t>
                  </a:r>
                  <a:r>
                    <a:rPr lang="ko-KR" altLang="en-US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지역별</a:t>
                  </a:r>
                  <a:r>
                    <a:rPr lang="en-US" altLang="ko-KR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 </a:t>
                  </a:r>
                  <a:r>
                    <a:rPr lang="ko-KR" altLang="en-US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장수 기업정보</a:t>
                  </a:r>
                  <a:endParaRPr lang="en-US" altLang="ko-KR" sz="1000" dirty="0">
                    <a:latin typeface="한둥근체 세로쓰기 돋움" panose="020B0503000000000000" pitchFamily="50" charset="-127"/>
                    <a:ea typeface="한둥근체 세로쓰기 돋움" panose="020B0503000000000000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- </a:t>
                  </a:r>
                  <a:r>
                    <a:rPr lang="ko-KR" altLang="en-US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국민연금 가입 기업</a:t>
                  </a:r>
                  <a:r>
                    <a:rPr lang="en-US" altLang="ko-KR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DB</a:t>
                  </a:r>
                  <a:endParaRPr lang="ko-KR" altLang="en-US" sz="1000" dirty="0">
                    <a:latin typeface="한둥근체 세로쓰기 돋움" panose="020B0503000000000000" pitchFamily="50" charset="-127"/>
                    <a:ea typeface="한둥근체 세로쓰기 돋움" panose="020B0503000000000000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- </a:t>
                  </a:r>
                  <a:r>
                    <a:rPr lang="ko-KR" altLang="en-US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산업분류별 기업정보 </a:t>
                  </a:r>
                </a:p>
              </p:txBody>
            </p:sp>
          </p:grpSp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7700C1D9-3792-4D4A-8678-E8CB76BCC8EE}"/>
                  </a:ext>
                </a:extLst>
              </p:cNvPr>
              <p:cNvSpPr/>
              <p:nvPr/>
            </p:nvSpPr>
            <p:spPr>
              <a:xfrm>
                <a:off x="16728410" y="5857143"/>
                <a:ext cx="6931547" cy="3983543"/>
              </a:xfrm>
              <a:prstGeom prst="roundRect">
                <a:avLst>
                  <a:gd name="adj" fmla="val 6624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A7B84A4-5652-4CC4-B497-27C9612EA42B}"/>
                  </a:ext>
                </a:extLst>
              </p:cNvPr>
              <p:cNvSpPr txBox="1"/>
              <p:nvPr/>
            </p:nvSpPr>
            <p:spPr>
              <a:xfrm>
                <a:off x="19157280" y="5601784"/>
                <a:ext cx="1718481" cy="56884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한둥근체 세로쓰기 돋움" panose="020B0503000000000000" pitchFamily="50" charset="-127"/>
                    <a:ea typeface="한둥근체 세로쓰기 돋움" panose="020B0503000000000000" pitchFamily="50" charset="-127"/>
                  </a:rPr>
                  <a:t>기업정보</a:t>
                </a:r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E8C4594F-8CC7-417D-B27F-459495A46900}"/>
                </a:ext>
              </a:extLst>
            </p:cNvPr>
            <p:cNvGrpSpPr/>
            <p:nvPr/>
          </p:nvGrpSpPr>
          <p:grpSpPr>
            <a:xfrm>
              <a:off x="12931732" y="3615724"/>
              <a:ext cx="2012033" cy="2068838"/>
              <a:chOff x="12919679" y="5561407"/>
              <a:chExt cx="4161778" cy="4279278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FD168B7-A733-453B-940E-8C1E1C7B6F89}"/>
                  </a:ext>
                </a:extLst>
              </p:cNvPr>
              <p:cNvGrpSpPr/>
              <p:nvPr/>
            </p:nvGrpSpPr>
            <p:grpSpPr>
              <a:xfrm>
                <a:off x="12980499" y="6456332"/>
                <a:ext cx="4100958" cy="3273056"/>
                <a:chOff x="-1484042" y="8194168"/>
                <a:chExt cx="4100958" cy="3273056"/>
              </a:xfrm>
            </p:grpSpPr>
            <p:pic>
              <p:nvPicPr>
                <p:cNvPr id="4104" name="Picture 8" descr="kt 이미지 검색결과">
                  <a:extLst>
                    <a:ext uri="{FF2B5EF4-FFF2-40B4-BE49-F238E27FC236}">
                      <a16:creationId xmlns:a16="http://schemas.microsoft.com/office/drawing/2014/main" id="{5FE4C963-2A6B-4832-8501-D00828A171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719815" y="8194168"/>
                  <a:ext cx="2398665" cy="169793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61E2A26F-2221-4961-AE5F-F4B36ED217CE}"/>
                    </a:ext>
                  </a:extLst>
                </p:cNvPr>
                <p:cNvSpPr txBox="1"/>
                <p:nvPr/>
              </p:nvSpPr>
              <p:spPr>
                <a:xfrm>
                  <a:off x="-1484042" y="9905383"/>
                  <a:ext cx="4100958" cy="15618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- </a:t>
                  </a:r>
                  <a:r>
                    <a:rPr lang="ko-KR" altLang="en-US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유동인구</a:t>
                  </a:r>
                  <a:endParaRPr lang="en-US" altLang="ko-KR" sz="1000" dirty="0">
                    <a:latin typeface="한둥근체 세로쓰기 돋움" panose="020B0503000000000000" pitchFamily="50" charset="-127"/>
                    <a:ea typeface="한둥근체 세로쓰기 돋움" panose="020B0503000000000000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- </a:t>
                  </a:r>
                  <a:r>
                    <a:rPr lang="ko-KR" altLang="en-US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관광지점별 유형별 유동인구</a:t>
                  </a:r>
                  <a:endParaRPr lang="en-US" altLang="ko-KR" sz="1000" dirty="0">
                    <a:latin typeface="한둥근체 세로쓰기 돋움" panose="020B0503000000000000" pitchFamily="50" charset="-127"/>
                    <a:ea typeface="한둥근체 세로쓰기 돋움" panose="020B0503000000000000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- </a:t>
                  </a:r>
                  <a:r>
                    <a:rPr lang="ko-KR" altLang="en-US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매출예측데이터</a:t>
                  </a:r>
                </a:p>
              </p:txBody>
            </p:sp>
          </p:grpSp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7EECC467-DCFB-471C-93C1-2C0ED2B6D03A}"/>
                  </a:ext>
                </a:extLst>
              </p:cNvPr>
              <p:cNvSpPr/>
              <p:nvPr/>
            </p:nvSpPr>
            <p:spPr>
              <a:xfrm>
                <a:off x="12919679" y="5857142"/>
                <a:ext cx="4032515" cy="3983543"/>
              </a:xfrm>
              <a:prstGeom prst="roundRect">
                <a:avLst>
                  <a:gd name="adj" fmla="val 7989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B990191-C0A5-4AB3-AE61-83B5C47FE3D4}"/>
                  </a:ext>
                </a:extLst>
              </p:cNvPr>
              <p:cNvSpPr txBox="1"/>
              <p:nvPr/>
            </p:nvSpPr>
            <p:spPr>
              <a:xfrm>
                <a:off x="14064195" y="5561407"/>
                <a:ext cx="1730913" cy="5729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한둥근체 세로쓰기 돋움" panose="020B0503000000000000" pitchFamily="50" charset="-127"/>
                    <a:ea typeface="한둥근체 세로쓰기 돋움" panose="020B0503000000000000" pitchFamily="50" charset="-127"/>
                  </a:rPr>
                  <a:t>유동인구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466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79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녹색, 냉장고, 음식, 상점이(가) 표시된 사진&#10;&#10;자동 생성된 설명">
            <a:extLst>
              <a:ext uri="{FF2B5EF4-FFF2-40B4-BE49-F238E27FC236}">
                <a16:creationId xmlns:a16="http://schemas.microsoft.com/office/drawing/2014/main" id="{D466A3C7-58E4-4B15-85FF-717824005F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5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6A73A660-223B-4D90-990E-B0E1F48A9A79}"/>
              </a:ext>
            </a:extLst>
          </p:cNvPr>
          <p:cNvSpPr/>
          <p:nvPr/>
        </p:nvSpPr>
        <p:spPr>
          <a:xfrm>
            <a:off x="0" y="-3"/>
            <a:ext cx="12192000" cy="6858001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7F469716-F7A0-4882-96BB-EC4F0927AFAF}"/>
              </a:ext>
            </a:extLst>
          </p:cNvPr>
          <p:cNvSpPr/>
          <p:nvPr/>
        </p:nvSpPr>
        <p:spPr>
          <a:xfrm>
            <a:off x="259404" y="1009123"/>
            <a:ext cx="11673192" cy="5450038"/>
          </a:xfrm>
          <a:prstGeom prst="roundRect">
            <a:avLst>
              <a:gd name="adj" fmla="val 91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1E25D5-2605-45BB-A730-0DC2D6731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6256" y="6492868"/>
            <a:ext cx="4114800" cy="365125"/>
          </a:xfrm>
        </p:spPr>
        <p:txBody>
          <a:bodyPr/>
          <a:lstStyle/>
          <a:p>
            <a:r>
              <a:rPr lang="ko-KR" altLang="en-US" dirty="0">
                <a:solidFill>
                  <a:srgbClr val="565756"/>
                </a:solidFill>
              </a:rPr>
              <a:t>영진전문대 컴퓨터정보계열 </a:t>
            </a:r>
            <a:r>
              <a:rPr lang="en-US" altLang="ko-KR" dirty="0">
                <a:solidFill>
                  <a:srgbClr val="565756"/>
                </a:solidFill>
              </a:rPr>
              <a:t>2WDJ - 3</a:t>
            </a:r>
            <a:r>
              <a:rPr lang="ko-KR" altLang="en-US" dirty="0">
                <a:solidFill>
                  <a:srgbClr val="565756"/>
                </a:solidFill>
              </a:rPr>
              <a:t>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E513E8-58F5-47D7-984D-ACA597E04E4C}"/>
              </a:ext>
            </a:extLst>
          </p:cNvPr>
          <p:cNvSpPr txBox="1"/>
          <p:nvPr/>
        </p:nvSpPr>
        <p:spPr>
          <a:xfrm>
            <a:off x="157656" y="153889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2-2. </a:t>
            </a:r>
            <a:r>
              <a:rPr lang="en-US" altLang="ko-KR" sz="44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B2B</a:t>
            </a:r>
            <a:r>
              <a:rPr lang="ko-KR" altLang="en-US" sz="44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서비스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3340E30-5012-4235-9B24-4B86706D6E0B}"/>
              </a:ext>
            </a:extLst>
          </p:cNvPr>
          <p:cNvSpPr/>
          <p:nvPr/>
        </p:nvSpPr>
        <p:spPr>
          <a:xfrm>
            <a:off x="0" y="1236279"/>
            <a:ext cx="2268995" cy="5049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이용 방법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7B6D487F-1228-4BE7-BECB-6ACB72C88D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436" y="4272040"/>
            <a:ext cx="555609" cy="555609"/>
          </a:xfrm>
          <a:prstGeom prst="rect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8B6D8AC1-1159-4B45-B168-62CF3A449207}"/>
              </a:ext>
            </a:extLst>
          </p:cNvPr>
          <p:cNvGrpSpPr/>
          <p:nvPr/>
        </p:nvGrpSpPr>
        <p:grpSpPr>
          <a:xfrm>
            <a:off x="9372575" y="3116647"/>
            <a:ext cx="1576987" cy="1704965"/>
            <a:chOff x="585870" y="3330618"/>
            <a:chExt cx="1576987" cy="1704965"/>
          </a:xfrm>
        </p:grpSpPr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BE2B5BA1-0D6E-476E-B692-73476A216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513" y="3330618"/>
              <a:ext cx="1207852" cy="1207852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5743F77-1796-41E6-8116-ABACB589193E}"/>
                </a:ext>
              </a:extLst>
            </p:cNvPr>
            <p:cNvSpPr txBox="1"/>
            <p:nvPr/>
          </p:nvSpPr>
          <p:spPr>
            <a:xfrm>
              <a:off x="585870" y="4573918"/>
              <a:ext cx="15769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/>
                <a:t>Database</a:t>
              </a:r>
              <a:endParaRPr lang="ko-KR" altLang="en-US" sz="2400" b="1" dirty="0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2AFD5B71-FACB-4EDE-A223-ED7D4A5DEC26}"/>
              </a:ext>
            </a:extLst>
          </p:cNvPr>
          <p:cNvSpPr txBox="1"/>
          <p:nvPr/>
        </p:nvSpPr>
        <p:spPr>
          <a:xfrm>
            <a:off x="1379805" y="4299472"/>
            <a:ext cx="1697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Enterprise</a:t>
            </a:r>
            <a:endParaRPr lang="ko-KR" altLang="en-US" sz="2400" b="1" dirty="0"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A31F7132-4D63-4721-B4EB-DB825ED3AB61}"/>
              </a:ext>
            </a:extLst>
          </p:cNvPr>
          <p:cNvGrpSpPr/>
          <p:nvPr/>
        </p:nvGrpSpPr>
        <p:grpSpPr>
          <a:xfrm>
            <a:off x="5451367" y="3055950"/>
            <a:ext cx="1546823" cy="1730587"/>
            <a:chOff x="1525426" y="4727503"/>
            <a:chExt cx="2060210" cy="2304963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B8109C9-0063-4DC6-9B8A-DF599F14317C}"/>
                </a:ext>
              </a:extLst>
            </p:cNvPr>
            <p:cNvSpPr/>
            <p:nvPr/>
          </p:nvSpPr>
          <p:spPr>
            <a:xfrm>
              <a:off x="2117029" y="6417576"/>
              <a:ext cx="1131057" cy="6148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b="1" dirty="0"/>
                <a:t>Web</a:t>
              </a:r>
              <a:endParaRPr lang="ko-KR" altLang="en-US" sz="2400" dirty="0"/>
            </a:p>
          </p:txBody>
        </p:sp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51028C22-2B42-48DF-B4C4-013F105F2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5426" y="4727503"/>
              <a:ext cx="2060210" cy="2060211"/>
            </a:xfrm>
            <a:prstGeom prst="rect">
              <a:avLst/>
            </a:prstGeom>
          </p:spPr>
        </p:pic>
      </p:grpSp>
      <p:sp>
        <p:nvSpPr>
          <p:cNvPr id="84" name="화살표: 오른쪽 83">
            <a:extLst>
              <a:ext uri="{FF2B5EF4-FFF2-40B4-BE49-F238E27FC236}">
                <a16:creationId xmlns:a16="http://schemas.microsoft.com/office/drawing/2014/main" id="{BD2EB279-9BFB-409A-AC2A-F0F2841CC281}"/>
              </a:ext>
            </a:extLst>
          </p:cNvPr>
          <p:cNvSpPr/>
          <p:nvPr/>
        </p:nvSpPr>
        <p:spPr>
          <a:xfrm>
            <a:off x="3635482" y="3498622"/>
            <a:ext cx="1061519" cy="33382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화살표: 오른쪽 84">
            <a:extLst>
              <a:ext uri="{FF2B5EF4-FFF2-40B4-BE49-F238E27FC236}">
                <a16:creationId xmlns:a16="http://schemas.microsoft.com/office/drawing/2014/main" id="{275249D1-C120-4F08-AC4A-7E8A1D8BD120}"/>
              </a:ext>
            </a:extLst>
          </p:cNvPr>
          <p:cNvSpPr/>
          <p:nvPr/>
        </p:nvSpPr>
        <p:spPr>
          <a:xfrm>
            <a:off x="7699666" y="3480066"/>
            <a:ext cx="1061519" cy="33382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1" name="Picture 2" descr="building, business, finance, office icon">
            <a:extLst>
              <a:ext uri="{FF2B5EF4-FFF2-40B4-BE49-F238E27FC236}">
                <a16:creationId xmlns:a16="http://schemas.microsoft.com/office/drawing/2014/main" id="{E00B22A0-22A6-48E7-9CE6-4CCFAF2C7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161" y="2966149"/>
            <a:ext cx="1505442" cy="1372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BCD1CB19-6C10-4B39-95D6-FD22B53C14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954" y="2989647"/>
            <a:ext cx="534373" cy="534373"/>
          </a:xfrm>
          <a:prstGeom prst="rect">
            <a:avLst/>
          </a:prstGeom>
        </p:spPr>
      </p:pic>
      <p:sp>
        <p:nvSpPr>
          <p:cNvPr id="93" name="화살표: 오른쪽 92">
            <a:extLst>
              <a:ext uri="{FF2B5EF4-FFF2-40B4-BE49-F238E27FC236}">
                <a16:creationId xmlns:a16="http://schemas.microsoft.com/office/drawing/2014/main" id="{DA2F6D1C-63F0-48B3-9348-9B41B9B97EF3}"/>
              </a:ext>
            </a:extLst>
          </p:cNvPr>
          <p:cNvSpPr/>
          <p:nvPr/>
        </p:nvSpPr>
        <p:spPr>
          <a:xfrm flipH="1">
            <a:off x="3597382" y="3955304"/>
            <a:ext cx="1061519" cy="33382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화살표: 오른쪽 93">
            <a:extLst>
              <a:ext uri="{FF2B5EF4-FFF2-40B4-BE49-F238E27FC236}">
                <a16:creationId xmlns:a16="http://schemas.microsoft.com/office/drawing/2014/main" id="{275540C9-55C6-48DC-B6C1-1C2E7421FC0E}"/>
              </a:ext>
            </a:extLst>
          </p:cNvPr>
          <p:cNvSpPr/>
          <p:nvPr/>
        </p:nvSpPr>
        <p:spPr>
          <a:xfrm flipH="1">
            <a:off x="7661566" y="3936748"/>
            <a:ext cx="1061519" cy="33382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6123F0E-35E3-4EB6-85A5-DE46B609A127}"/>
              </a:ext>
            </a:extLst>
          </p:cNvPr>
          <p:cNvGrpSpPr/>
          <p:nvPr/>
        </p:nvGrpSpPr>
        <p:grpSpPr>
          <a:xfrm>
            <a:off x="3009870" y="4883012"/>
            <a:ext cx="2440142" cy="935436"/>
            <a:chOff x="2906558" y="4913442"/>
            <a:chExt cx="2440142" cy="935436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56CB1BC8-F2C1-4279-BC7B-84732EB29777}"/>
                </a:ext>
              </a:extLst>
            </p:cNvPr>
            <p:cNvSpPr/>
            <p:nvPr/>
          </p:nvSpPr>
          <p:spPr>
            <a:xfrm>
              <a:off x="2906558" y="4913442"/>
              <a:ext cx="2440142" cy="93543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7" name="Picture 2" descr="excel icon">
              <a:extLst>
                <a:ext uri="{FF2B5EF4-FFF2-40B4-BE49-F238E27FC236}">
                  <a16:creationId xmlns:a16="http://schemas.microsoft.com/office/drawing/2014/main" id="{AB8F3690-F065-458A-A68F-93E999C154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450" y="5080238"/>
              <a:ext cx="634024" cy="634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4" descr="adobe, extention, file format, xml, xml extention icon">
              <a:extLst>
                <a:ext uri="{FF2B5EF4-FFF2-40B4-BE49-F238E27FC236}">
                  <a16:creationId xmlns:a16="http://schemas.microsoft.com/office/drawing/2014/main" id="{66182012-C100-4775-8198-DF3A45107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5327" y="5005375"/>
              <a:ext cx="737543" cy="7375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8" descr="anycolor, document, file, format, json icon icon">
              <a:extLst>
                <a:ext uri="{FF2B5EF4-FFF2-40B4-BE49-F238E27FC236}">
                  <a16:creationId xmlns:a16="http://schemas.microsoft.com/office/drawing/2014/main" id="{9E0DDAA5-8692-472A-97FD-904540D3A8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6681" y="5057135"/>
              <a:ext cx="634024" cy="634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17485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녹색, 냉장고, 음식, 상점이(가) 표시된 사진&#10;&#10;자동 생성된 설명">
            <a:extLst>
              <a:ext uri="{FF2B5EF4-FFF2-40B4-BE49-F238E27FC236}">
                <a16:creationId xmlns:a16="http://schemas.microsoft.com/office/drawing/2014/main" id="{D466A3C7-58E4-4B15-85FF-717824005F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5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6A73A660-223B-4D90-990E-B0E1F48A9A79}"/>
              </a:ext>
            </a:extLst>
          </p:cNvPr>
          <p:cNvSpPr/>
          <p:nvPr/>
        </p:nvSpPr>
        <p:spPr>
          <a:xfrm>
            <a:off x="0" y="-3"/>
            <a:ext cx="12192000" cy="6858001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5C1C3C8-3078-46E2-BDF8-89E16F43189B}"/>
              </a:ext>
            </a:extLst>
          </p:cNvPr>
          <p:cNvSpPr/>
          <p:nvPr/>
        </p:nvSpPr>
        <p:spPr>
          <a:xfrm>
            <a:off x="259404" y="1009123"/>
            <a:ext cx="11673192" cy="5450038"/>
          </a:xfrm>
          <a:prstGeom prst="roundRect">
            <a:avLst>
              <a:gd name="adj" fmla="val 91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E513E8-58F5-47D7-984D-ACA597E04E4C}"/>
              </a:ext>
            </a:extLst>
          </p:cNvPr>
          <p:cNvSpPr txBox="1"/>
          <p:nvPr/>
        </p:nvSpPr>
        <p:spPr>
          <a:xfrm>
            <a:off x="157656" y="153889"/>
            <a:ext cx="30430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4">
                    <a:lumMod val="60000"/>
                    <a:lumOff val="4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3.</a:t>
            </a:r>
            <a:r>
              <a:rPr lang="en-US" altLang="ko-KR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기대효과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1E25D5-2605-45BB-A730-0DC2D6731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ko-KR" altLang="en-US" dirty="0"/>
              <a:t>영진전문대 컴퓨터정보계열 </a:t>
            </a:r>
            <a:r>
              <a:rPr lang="en-US" altLang="ko-KR" dirty="0"/>
              <a:t>2WDJ - 3</a:t>
            </a:r>
            <a:r>
              <a:rPr lang="ko-KR" altLang="en-US" dirty="0"/>
              <a:t>조</a:t>
            </a: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C508B658-36F0-400F-B502-70A16DC87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0396" y="6473254"/>
            <a:ext cx="2743200" cy="365125"/>
          </a:xfrm>
        </p:spPr>
        <p:txBody>
          <a:bodyPr/>
          <a:lstStyle/>
          <a:p>
            <a:fld id="{3D1476FA-E0E6-407A-98B1-122D8A135D47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CBA7FE7-235B-4C00-9580-4A07CBD55F7C}"/>
              </a:ext>
            </a:extLst>
          </p:cNvPr>
          <p:cNvSpPr txBox="1"/>
          <p:nvPr/>
        </p:nvSpPr>
        <p:spPr>
          <a:xfrm>
            <a:off x="2705521" y="1901986"/>
            <a:ext cx="86375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User</a:t>
            </a:r>
            <a:endParaRPr lang="ko-KR" altLang="en-US" sz="2000" b="1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7FBA2C-A61B-46BF-BEFD-8C658BE98502}"/>
              </a:ext>
            </a:extLst>
          </p:cNvPr>
          <p:cNvSpPr txBox="1"/>
          <p:nvPr/>
        </p:nvSpPr>
        <p:spPr>
          <a:xfrm>
            <a:off x="8107236" y="1901984"/>
            <a:ext cx="170169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Enterprise</a:t>
            </a:r>
            <a:endParaRPr lang="ko-KR" altLang="en-US" sz="2000" b="1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CA669AE0-6227-4240-B7BB-6B7E45B385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08760" y="4599274"/>
            <a:ext cx="1983884" cy="198388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3B4CA6D-898B-4200-9ABD-1619AB190E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54648" y="4604741"/>
            <a:ext cx="1857224" cy="185722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B368F75-6293-4951-9B3B-BDF31D88B609}"/>
              </a:ext>
            </a:extLst>
          </p:cNvPr>
          <p:cNvSpPr txBox="1"/>
          <p:nvPr/>
        </p:nvSpPr>
        <p:spPr>
          <a:xfrm>
            <a:off x="1313003" y="2328753"/>
            <a:ext cx="4343665" cy="205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한둥근체 돋움" panose="020B0503000000000000" pitchFamily="50" charset="-127"/>
                <a:ea typeface="한둥근체 돋움" panose="020B0503000000000000" pitchFamily="50" charset="-127"/>
              </a:rPr>
              <a:t>알레르기로 인한 피해 예방</a:t>
            </a:r>
            <a:endParaRPr lang="en-US" altLang="ko-KR" b="1" dirty="0">
              <a:latin typeface="한둥근체 돋움" panose="020B0503000000000000" pitchFamily="50" charset="-127"/>
              <a:ea typeface="한둥근체 돋움" panose="020B0503000000000000" pitchFamily="50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한둥근체 돋움" panose="020B0503000000000000" pitchFamily="50" charset="-127"/>
                <a:ea typeface="한둥근체 돋움" panose="020B0503000000000000" pitchFamily="50" charset="-127"/>
              </a:rPr>
              <a:t>가공식품 검색에 할애하는 시간 감소 </a:t>
            </a:r>
            <a:r>
              <a:rPr lang="en-US" altLang="ko-KR" b="1" dirty="0">
                <a:latin typeface="한둥근체 돋움" panose="020B0503000000000000" pitchFamily="50" charset="-127"/>
                <a:ea typeface="한둥근체 돋움" panose="020B0503000000000000" pitchFamily="50" charset="-127"/>
              </a:rPr>
              <a:t> 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한둥근체 돋움" panose="020B0503000000000000" pitchFamily="50" charset="-127"/>
                <a:ea typeface="한둥근체 돋움" panose="020B0503000000000000" pitchFamily="50" charset="-127"/>
              </a:rPr>
              <a:t>불필요한 소비 감소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991DD6-5CB7-42AC-B487-5B5CE5189A8D}"/>
              </a:ext>
            </a:extLst>
          </p:cNvPr>
          <p:cNvSpPr txBox="1"/>
          <p:nvPr/>
        </p:nvSpPr>
        <p:spPr>
          <a:xfrm>
            <a:off x="7252245" y="2328755"/>
            <a:ext cx="3641178" cy="205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한둥근체 돋움" panose="020B0503000000000000" pitchFamily="50" charset="-127"/>
                <a:ea typeface="한둥근체 돋움" panose="020B0503000000000000" pitchFamily="50" charset="-127"/>
              </a:rPr>
              <a:t>제품 개발 및 개선에 도움</a:t>
            </a:r>
            <a:endParaRPr lang="en-US" altLang="ko-KR" b="1" dirty="0">
              <a:latin typeface="한둥근체 돋움" panose="020B0503000000000000" pitchFamily="50" charset="-127"/>
              <a:ea typeface="한둥근체 돋움" panose="020B0503000000000000" pitchFamily="50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한둥근체 돋움" panose="020B0503000000000000" pitchFamily="50" charset="-127"/>
                <a:ea typeface="한둥근체 돋움" panose="020B0503000000000000" pitchFamily="50" charset="-127"/>
              </a:rPr>
              <a:t>신제품 홍보 </a:t>
            </a:r>
            <a:endParaRPr lang="en-US" altLang="ko-KR" b="1" dirty="0">
              <a:latin typeface="한둥근체 돋움" panose="020B0503000000000000" pitchFamily="50" charset="-127"/>
              <a:ea typeface="한둥근체 돋움" panose="020B0503000000000000" pitchFamily="50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한둥근체 돋움" panose="020B0503000000000000" pitchFamily="50" charset="-127"/>
                <a:ea typeface="한둥근체 돋움" panose="020B0503000000000000" pitchFamily="50" charset="-127"/>
              </a:rPr>
              <a:t>나라별 전략적 제품 판매 가능 </a:t>
            </a:r>
            <a:r>
              <a:rPr lang="en-US" altLang="ko-KR" b="1" dirty="0">
                <a:latin typeface="한둥근체 돋움" panose="020B0503000000000000" pitchFamily="50" charset="-127"/>
                <a:ea typeface="한둥근체 돋움" panose="020B0503000000000000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808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075ADB-C60C-4DF1-9C45-581257CAB5C8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 descr="녹색, 냉장고, 음식, 상점이(가) 표시된 사진&#10;&#10;자동 생성된 설명">
            <a:extLst>
              <a:ext uri="{FF2B5EF4-FFF2-40B4-BE49-F238E27FC236}">
                <a16:creationId xmlns:a16="http://schemas.microsoft.com/office/drawing/2014/main" id="{D4FFA9F5-B94C-4339-97A0-04AE4C8152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5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A746FAF-0F04-4368-A506-57D4A0F858EF}"/>
              </a:ext>
            </a:extLst>
          </p:cNvPr>
          <p:cNvSpPr/>
          <p:nvPr/>
        </p:nvSpPr>
        <p:spPr>
          <a:xfrm>
            <a:off x="1667224" y="750462"/>
            <a:ext cx="196079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accent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</a:t>
            </a:r>
            <a:r>
              <a:rPr lang="en-US" altLang="ko-KR" sz="25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ONTENTS</a:t>
            </a: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3039A392-F724-4770-86DE-CB0F5176606D}"/>
              </a:ext>
            </a:extLst>
          </p:cNvPr>
          <p:cNvSpPr/>
          <p:nvPr/>
        </p:nvSpPr>
        <p:spPr>
          <a:xfrm>
            <a:off x="1812176" y="1202574"/>
            <a:ext cx="1779614" cy="4808910"/>
          </a:xfrm>
          <a:custGeom>
            <a:avLst/>
            <a:gdLst/>
            <a:ahLst/>
            <a:cxnLst/>
            <a:rect l="l" t="t" r="r" b="b"/>
            <a:pathLst>
              <a:path w="1779614" h="4808910">
                <a:moveTo>
                  <a:pt x="220486" y="12778"/>
                </a:moveTo>
                <a:cubicBezTo>
                  <a:pt x="205284" y="61762"/>
                  <a:pt x="175091" y="104622"/>
                  <a:pt x="129908" y="141360"/>
                </a:cubicBezTo>
                <a:cubicBezTo>
                  <a:pt x="84724" y="178098"/>
                  <a:pt x="44819" y="203224"/>
                  <a:pt x="10193" y="216736"/>
                </a:cubicBezTo>
                <a:lnTo>
                  <a:pt x="10193" y="432097"/>
                </a:lnTo>
                <a:cubicBezTo>
                  <a:pt x="44819" y="425340"/>
                  <a:pt x="81135" y="411616"/>
                  <a:pt x="119140" y="390925"/>
                </a:cubicBezTo>
                <a:cubicBezTo>
                  <a:pt x="157145" y="370233"/>
                  <a:pt x="188393" y="350598"/>
                  <a:pt x="212885" y="332017"/>
                </a:cubicBezTo>
                <a:lnTo>
                  <a:pt x="212885" y="1112382"/>
                </a:lnTo>
                <a:lnTo>
                  <a:pt x="358570" y="1112382"/>
                </a:lnTo>
                <a:cubicBezTo>
                  <a:pt x="385595" y="1112382"/>
                  <a:pt x="409243" y="1104147"/>
                  <a:pt x="429512" y="1087679"/>
                </a:cubicBezTo>
                <a:cubicBezTo>
                  <a:pt x="449781" y="1071210"/>
                  <a:pt x="459916" y="1049885"/>
                  <a:pt x="459916" y="1023704"/>
                </a:cubicBezTo>
                <a:lnTo>
                  <a:pt x="459916" y="12778"/>
                </a:lnTo>
                <a:close/>
                <a:moveTo>
                  <a:pt x="0" y="0"/>
                </a:moveTo>
                <a:lnTo>
                  <a:pt x="1779614" y="0"/>
                </a:lnTo>
                <a:lnTo>
                  <a:pt x="1779614" y="4808910"/>
                </a:lnTo>
                <a:lnTo>
                  <a:pt x="0" y="48089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0000" dirty="0">
              <a:solidFill>
                <a:srgbClr val="FFC000"/>
              </a:solidFill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864395E7-1619-48B3-9062-7970CB90EFCB}"/>
              </a:ext>
            </a:extLst>
          </p:cNvPr>
          <p:cNvSpPr/>
          <p:nvPr/>
        </p:nvSpPr>
        <p:spPr>
          <a:xfrm>
            <a:off x="4097945" y="1202576"/>
            <a:ext cx="1779614" cy="4808910"/>
          </a:xfrm>
          <a:custGeom>
            <a:avLst/>
            <a:gdLst/>
            <a:ahLst/>
            <a:cxnLst/>
            <a:rect l="l" t="t" r="r" b="b"/>
            <a:pathLst>
              <a:path w="1779614" h="4808910">
                <a:moveTo>
                  <a:pt x="346188" y="1150011"/>
                </a:moveTo>
                <a:cubicBezTo>
                  <a:pt x="237241" y="1150011"/>
                  <a:pt x="154053" y="1183159"/>
                  <a:pt x="96624" y="1249457"/>
                </a:cubicBezTo>
                <a:cubicBezTo>
                  <a:pt x="39194" y="1315754"/>
                  <a:pt x="10479" y="1402954"/>
                  <a:pt x="10479" y="1511056"/>
                </a:cubicBezTo>
                <a:lnTo>
                  <a:pt x="257510" y="1511056"/>
                </a:lnTo>
                <a:cubicBezTo>
                  <a:pt x="257510" y="1452782"/>
                  <a:pt x="265956" y="1410554"/>
                  <a:pt x="282847" y="1384373"/>
                </a:cubicBezTo>
                <a:cubicBezTo>
                  <a:pt x="299738" y="1358192"/>
                  <a:pt x="321274" y="1345102"/>
                  <a:pt x="347455" y="1345102"/>
                </a:cubicBezTo>
                <a:cubicBezTo>
                  <a:pt x="371102" y="1345102"/>
                  <a:pt x="391583" y="1355870"/>
                  <a:pt x="408896" y="1377406"/>
                </a:cubicBezTo>
                <a:cubicBezTo>
                  <a:pt x="426209" y="1398942"/>
                  <a:pt x="434866" y="1429979"/>
                  <a:pt x="434866" y="1470518"/>
                </a:cubicBezTo>
                <a:cubicBezTo>
                  <a:pt x="434866" y="1487409"/>
                  <a:pt x="431276" y="1507678"/>
                  <a:pt x="424098" y="1531325"/>
                </a:cubicBezTo>
                <a:cubicBezTo>
                  <a:pt x="416919" y="1554973"/>
                  <a:pt x="404884" y="1577775"/>
                  <a:pt x="387993" y="1599734"/>
                </a:cubicBezTo>
                <a:lnTo>
                  <a:pt x="153631" y="1892370"/>
                </a:lnTo>
                <a:cubicBezTo>
                  <a:pt x="97890" y="1961623"/>
                  <a:pt x="59885" y="2018842"/>
                  <a:pt x="39616" y="2064025"/>
                </a:cubicBezTo>
                <a:cubicBezTo>
                  <a:pt x="19347" y="2109209"/>
                  <a:pt x="9635" y="2174028"/>
                  <a:pt x="10479" y="2258483"/>
                </a:cubicBezTo>
                <a:lnTo>
                  <a:pt x="610954" y="2258483"/>
                </a:lnTo>
                <a:cubicBezTo>
                  <a:pt x="635446" y="2258483"/>
                  <a:pt x="653815" y="2252782"/>
                  <a:pt x="666061" y="2241381"/>
                </a:cubicBezTo>
                <a:cubicBezTo>
                  <a:pt x="678307" y="2229979"/>
                  <a:pt x="684430" y="2212032"/>
                  <a:pt x="684430" y="2187540"/>
                </a:cubicBezTo>
                <a:lnTo>
                  <a:pt x="684430" y="2069726"/>
                </a:lnTo>
                <a:lnTo>
                  <a:pt x="289181" y="2069726"/>
                </a:lnTo>
                <a:lnTo>
                  <a:pt x="566616" y="1725149"/>
                </a:lnTo>
                <a:cubicBezTo>
                  <a:pt x="598708" y="1685456"/>
                  <a:pt x="625734" y="1646184"/>
                  <a:pt x="647692" y="1607335"/>
                </a:cubicBezTo>
                <a:cubicBezTo>
                  <a:pt x="669651" y="1568485"/>
                  <a:pt x="680630" y="1523302"/>
                  <a:pt x="680630" y="1471784"/>
                </a:cubicBezTo>
                <a:cubicBezTo>
                  <a:pt x="680630" y="1374661"/>
                  <a:pt x="650648" y="1296751"/>
                  <a:pt x="590685" y="1238055"/>
                </a:cubicBezTo>
                <a:cubicBezTo>
                  <a:pt x="530722" y="1179359"/>
                  <a:pt x="449223" y="1150011"/>
                  <a:pt x="346188" y="1150011"/>
                </a:cubicBezTo>
                <a:close/>
                <a:moveTo>
                  <a:pt x="0" y="0"/>
                </a:moveTo>
                <a:lnTo>
                  <a:pt x="1779614" y="0"/>
                </a:lnTo>
                <a:lnTo>
                  <a:pt x="1779614" y="4808910"/>
                </a:lnTo>
                <a:lnTo>
                  <a:pt x="0" y="48089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0000" dirty="0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6A2B90D8-F476-4ED8-A2E7-C2C51DFCC645}"/>
              </a:ext>
            </a:extLst>
          </p:cNvPr>
          <p:cNvSpPr/>
          <p:nvPr/>
        </p:nvSpPr>
        <p:spPr>
          <a:xfrm>
            <a:off x="6383714" y="1202574"/>
            <a:ext cx="1779614" cy="4808910"/>
          </a:xfrm>
          <a:custGeom>
            <a:avLst/>
            <a:gdLst/>
            <a:ahLst/>
            <a:cxnLst/>
            <a:rect l="l" t="t" r="r" b="b"/>
            <a:pathLst>
              <a:path w="1779614" h="4808910">
                <a:moveTo>
                  <a:pt x="350161" y="2331276"/>
                </a:moveTo>
                <a:cubicBezTo>
                  <a:pt x="250504" y="2331276"/>
                  <a:pt x="169849" y="2361258"/>
                  <a:pt x="108197" y="2421221"/>
                </a:cubicBezTo>
                <a:cubicBezTo>
                  <a:pt x="46545" y="2481184"/>
                  <a:pt x="14874" y="2566484"/>
                  <a:pt x="13185" y="2677120"/>
                </a:cubicBezTo>
                <a:lnTo>
                  <a:pt x="260216" y="2677120"/>
                </a:lnTo>
                <a:cubicBezTo>
                  <a:pt x="262750" y="2623913"/>
                  <a:pt x="272673" y="2584641"/>
                  <a:pt x="289986" y="2559305"/>
                </a:cubicBezTo>
                <a:cubicBezTo>
                  <a:pt x="307300" y="2533968"/>
                  <a:pt x="328625" y="2521300"/>
                  <a:pt x="353961" y="2521300"/>
                </a:cubicBezTo>
                <a:cubicBezTo>
                  <a:pt x="375075" y="2521300"/>
                  <a:pt x="394499" y="2532490"/>
                  <a:pt x="412235" y="2554871"/>
                </a:cubicBezTo>
                <a:cubicBezTo>
                  <a:pt x="429971" y="2577252"/>
                  <a:pt x="438838" y="2610822"/>
                  <a:pt x="438838" y="2655584"/>
                </a:cubicBezTo>
                <a:cubicBezTo>
                  <a:pt x="438838" y="2695277"/>
                  <a:pt x="428915" y="2727370"/>
                  <a:pt x="409068" y="2751862"/>
                </a:cubicBezTo>
                <a:cubicBezTo>
                  <a:pt x="389221" y="2776354"/>
                  <a:pt x="368318" y="2788600"/>
                  <a:pt x="346360" y="2788600"/>
                </a:cubicBezTo>
                <a:lnTo>
                  <a:pt x="286819" y="2788600"/>
                </a:lnTo>
                <a:lnTo>
                  <a:pt x="286819" y="2972290"/>
                </a:lnTo>
                <a:lnTo>
                  <a:pt x="346360" y="2972290"/>
                </a:lnTo>
                <a:cubicBezTo>
                  <a:pt x="375919" y="2972290"/>
                  <a:pt x="401045" y="2985169"/>
                  <a:pt x="421736" y="3010928"/>
                </a:cubicBezTo>
                <a:cubicBezTo>
                  <a:pt x="442428" y="3036687"/>
                  <a:pt x="452773" y="3073214"/>
                  <a:pt x="452773" y="3120508"/>
                </a:cubicBezTo>
                <a:cubicBezTo>
                  <a:pt x="452773" y="3169492"/>
                  <a:pt x="442639" y="3206019"/>
                  <a:pt x="422370" y="3230089"/>
                </a:cubicBezTo>
                <a:cubicBezTo>
                  <a:pt x="402100" y="3254158"/>
                  <a:pt x="378875" y="3266193"/>
                  <a:pt x="352694" y="3266193"/>
                </a:cubicBezTo>
                <a:cubicBezTo>
                  <a:pt x="322290" y="3266193"/>
                  <a:pt x="297798" y="3252892"/>
                  <a:pt x="279218" y="3226288"/>
                </a:cubicBezTo>
                <a:cubicBezTo>
                  <a:pt x="260638" y="3199685"/>
                  <a:pt x="250926" y="3158091"/>
                  <a:pt x="250081" y="3101506"/>
                </a:cubicBezTo>
                <a:lnTo>
                  <a:pt x="1784" y="3101506"/>
                </a:lnTo>
                <a:cubicBezTo>
                  <a:pt x="2628" y="3218054"/>
                  <a:pt x="33877" y="3306309"/>
                  <a:pt x="95529" y="3366272"/>
                </a:cubicBezTo>
                <a:cubicBezTo>
                  <a:pt x="157181" y="3426235"/>
                  <a:pt x="242903" y="3456217"/>
                  <a:pt x="352694" y="3456217"/>
                </a:cubicBezTo>
                <a:cubicBezTo>
                  <a:pt x="459108" y="3456217"/>
                  <a:pt x="543774" y="3426024"/>
                  <a:pt x="606693" y="3365639"/>
                </a:cubicBezTo>
                <a:cubicBezTo>
                  <a:pt x="669612" y="3305254"/>
                  <a:pt x="701071" y="3225233"/>
                  <a:pt x="701071" y="3125576"/>
                </a:cubicBezTo>
                <a:cubicBezTo>
                  <a:pt x="701071" y="3074058"/>
                  <a:pt x="686503" y="3024019"/>
                  <a:pt x="657366" y="2975457"/>
                </a:cubicBezTo>
                <a:cubicBezTo>
                  <a:pt x="628229" y="2926895"/>
                  <a:pt x="592124" y="2893324"/>
                  <a:pt x="549052" y="2874744"/>
                </a:cubicBezTo>
                <a:cubicBezTo>
                  <a:pt x="588746" y="2860387"/>
                  <a:pt x="621261" y="2830405"/>
                  <a:pt x="646598" y="2784800"/>
                </a:cubicBezTo>
                <a:cubicBezTo>
                  <a:pt x="671934" y="2739194"/>
                  <a:pt x="684602" y="2693166"/>
                  <a:pt x="684602" y="2646716"/>
                </a:cubicBezTo>
                <a:cubicBezTo>
                  <a:pt x="684602" y="2556349"/>
                  <a:pt x="654621" y="2481184"/>
                  <a:pt x="594658" y="2421221"/>
                </a:cubicBezTo>
                <a:cubicBezTo>
                  <a:pt x="534695" y="2361258"/>
                  <a:pt x="453196" y="2331276"/>
                  <a:pt x="350161" y="2331276"/>
                </a:cubicBezTo>
                <a:close/>
                <a:moveTo>
                  <a:pt x="0" y="0"/>
                </a:moveTo>
                <a:lnTo>
                  <a:pt x="1779614" y="0"/>
                </a:lnTo>
                <a:lnTo>
                  <a:pt x="1779614" y="4808910"/>
                </a:lnTo>
                <a:lnTo>
                  <a:pt x="0" y="48089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0000" dirty="0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5462E31F-3C2A-4C5B-8AFE-0C5D3175E58A}"/>
              </a:ext>
            </a:extLst>
          </p:cNvPr>
          <p:cNvSpPr/>
          <p:nvPr/>
        </p:nvSpPr>
        <p:spPr>
          <a:xfrm>
            <a:off x="8669483" y="1202574"/>
            <a:ext cx="1779614" cy="4808910"/>
          </a:xfrm>
          <a:custGeom>
            <a:avLst/>
            <a:gdLst/>
            <a:ahLst/>
            <a:cxnLst/>
            <a:rect l="l" t="t" r="r" b="b"/>
            <a:pathLst>
              <a:path w="1779614" h="4808910">
                <a:moveTo>
                  <a:pt x="352043" y="3679886"/>
                </a:moveTo>
                <a:lnTo>
                  <a:pt x="10001" y="4437447"/>
                </a:lnTo>
                <a:lnTo>
                  <a:pt x="10001" y="4624937"/>
                </a:lnTo>
                <a:lnTo>
                  <a:pt x="422986" y="4624937"/>
                </a:lnTo>
                <a:lnTo>
                  <a:pt x="422986" y="4779490"/>
                </a:lnTo>
                <a:lnTo>
                  <a:pt x="578805" y="4779490"/>
                </a:lnTo>
                <a:cubicBezTo>
                  <a:pt x="603297" y="4779490"/>
                  <a:pt x="622510" y="4773578"/>
                  <a:pt x="636446" y="4761754"/>
                </a:cubicBezTo>
                <a:cubicBezTo>
                  <a:pt x="650381" y="4749930"/>
                  <a:pt x="657348" y="4731773"/>
                  <a:pt x="657348" y="4707281"/>
                </a:cubicBezTo>
                <a:lnTo>
                  <a:pt x="657348" y="4624937"/>
                </a:lnTo>
                <a:lnTo>
                  <a:pt x="673817" y="4624937"/>
                </a:lnTo>
                <a:cubicBezTo>
                  <a:pt x="698309" y="4624937"/>
                  <a:pt x="716678" y="4619447"/>
                  <a:pt x="728924" y="4608468"/>
                </a:cubicBezTo>
                <a:cubicBezTo>
                  <a:pt x="741170" y="4597489"/>
                  <a:pt x="747293" y="4579754"/>
                  <a:pt x="747293" y="4555262"/>
                </a:cubicBezTo>
                <a:lnTo>
                  <a:pt x="747293" y="4426046"/>
                </a:lnTo>
                <a:lnTo>
                  <a:pt x="657348" y="4426046"/>
                </a:lnTo>
                <a:lnTo>
                  <a:pt x="657348" y="4128342"/>
                </a:lnTo>
                <a:lnTo>
                  <a:pt x="422986" y="4128342"/>
                </a:lnTo>
                <a:lnTo>
                  <a:pt x="422986" y="4426046"/>
                </a:lnTo>
                <a:lnTo>
                  <a:pt x="274767" y="4426046"/>
                </a:lnTo>
                <a:lnTo>
                  <a:pt x="610476" y="3679886"/>
                </a:lnTo>
                <a:close/>
                <a:moveTo>
                  <a:pt x="0" y="0"/>
                </a:moveTo>
                <a:lnTo>
                  <a:pt x="1779614" y="0"/>
                </a:lnTo>
                <a:lnTo>
                  <a:pt x="1779614" y="4808910"/>
                </a:lnTo>
                <a:lnTo>
                  <a:pt x="0" y="48089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00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05CE4AE-AB44-4D1A-84A7-B6E67CB42FAB}"/>
              </a:ext>
            </a:extLst>
          </p:cNvPr>
          <p:cNvSpPr/>
          <p:nvPr/>
        </p:nvSpPr>
        <p:spPr>
          <a:xfrm>
            <a:off x="2276853" y="2016891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기획배경</a:t>
            </a:r>
            <a:endParaRPr lang="en-US" altLang="ko-KR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D4E9CD9-40A0-4094-9A8D-F8A02A8D3916}"/>
              </a:ext>
            </a:extLst>
          </p:cNvPr>
          <p:cNvSpPr/>
          <p:nvPr/>
        </p:nvSpPr>
        <p:spPr>
          <a:xfrm>
            <a:off x="7041673" y="4355268"/>
            <a:ext cx="1077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기대 효과</a:t>
            </a:r>
            <a:endParaRPr lang="en-US" altLang="ko-KR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04AE945-7876-47A3-8524-06F0D6272C34}"/>
              </a:ext>
            </a:extLst>
          </p:cNvPr>
          <p:cNvSpPr/>
          <p:nvPr/>
        </p:nvSpPr>
        <p:spPr>
          <a:xfrm>
            <a:off x="9389313" y="5667297"/>
            <a:ext cx="1077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기술 정의</a:t>
            </a:r>
            <a:endParaRPr lang="en-US" altLang="ko-KR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D3A4412-23D4-4EAA-B1F9-4B3FA01B40F9}"/>
              </a:ext>
            </a:extLst>
          </p:cNvPr>
          <p:cNvSpPr/>
          <p:nvPr/>
        </p:nvSpPr>
        <p:spPr>
          <a:xfrm>
            <a:off x="4744577" y="3204133"/>
            <a:ext cx="11673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주요 서비스</a:t>
            </a:r>
            <a:endParaRPr lang="en-US" altLang="ko-KR" sz="16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2CFCB845-A764-4501-AC63-E074DEE3B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ko-KR" altLang="en-US" b="1" dirty="0">
                <a:solidFill>
                  <a:schemeClr val="bg2"/>
                </a:solidFill>
              </a:rPr>
              <a:t>영진전문대 컴퓨터정보계열 </a:t>
            </a:r>
            <a:r>
              <a:rPr lang="en-US" altLang="ko-KR" b="1" dirty="0">
                <a:solidFill>
                  <a:schemeClr val="bg2"/>
                </a:solidFill>
              </a:rPr>
              <a:t>2WDJ - 3</a:t>
            </a:r>
            <a:r>
              <a:rPr lang="ko-KR" altLang="en-US" b="1" dirty="0">
                <a:solidFill>
                  <a:schemeClr val="bg2"/>
                </a:solidFill>
              </a:rPr>
              <a:t>조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CA4536-3F4B-45DE-BC57-363908962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D1476FA-E0E6-407A-98B1-122D8A135D47}" type="slidenum">
              <a:rPr lang="ko-KR" altLang="en-US" b="1" smtClean="0">
                <a:solidFill>
                  <a:schemeClr val="bg2"/>
                </a:solidFill>
              </a:rPr>
              <a:t>2</a:t>
            </a:fld>
            <a:endParaRPr lang="ko-KR" altLang="en-US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939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녹색, 냉장고, 음식, 상점이(가) 표시된 사진&#10;&#10;자동 생성된 설명">
            <a:extLst>
              <a:ext uri="{FF2B5EF4-FFF2-40B4-BE49-F238E27FC236}">
                <a16:creationId xmlns:a16="http://schemas.microsoft.com/office/drawing/2014/main" id="{D466A3C7-58E4-4B15-85FF-717824005F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5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6A73A660-223B-4D90-990E-B0E1F48A9A79}"/>
              </a:ext>
            </a:extLst>
          </p:cNvPr>
          <p:cNvSpPr/>
          <p:nvPr/>
        </p:nvSpPr>
        <p:spPr>
          <a:xfrm>
            <a:off x="0" y="-3"/>
            <a:ext cx="12192000" cy="6858001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E513E8-58F5-47D7-984D-ACA597E04E4C}"/>
              </a:ext>
            </a:extLst>
          </p:cNvPr>
          <p:cNvSpPr txBox="1"/>
          <p:nvPr/>
        </p:nvSpPr>
        <p:spPr>
          <a:xfrm>
            <a:off x="157656" y="153889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4.</a:t>
            </a:r>
            <a:r>
              <a:rPr lang="en-US" altLang="ko-KR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기술 정의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1E25D5-2605-45BB-A730-0DC2D6731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6256" y="6492868"/>
            <a:ext cx="4114800" cy="365125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영진전문대 컴퓨터정보계열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2WDJ - 3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조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9D70719-49BC-4C9B-847A-CDC33127FEE8}"/>
              </a:ext>
            </a:extLst>
          </p:cNvPr>
          <p:cNvSpPr/>
          <p:nvPr/>
        </p:nvSpPr>
        <p:spPr>
          <a:xfrm>
            <a:off x="259404" y="1009123"/>
            <a:ext cx="11673192" cy="5450038"/>
          </a:xfrm>
          <a:prstGeom prst="roundRect">
            <a:avLst>
              <a:gd name="adj" fmla="val 91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58BCC0C-BB0A-4AE5-974A-EA88FFA10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206" y="3843883"/>
            <a:ext cx="1967925" cy="14759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6738C87-6FF1-437F-BF98-3EF6D6CEE7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318" y="4169535"/>
            <a:ext cx="1519465" cy="9308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8D94CE7-1398-46A7-9FCC-423B9E82CF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2531" y="2401550"/>
            <a:ext cx="1141750" cy="1118448"/>
          </a:xfrm>
          <a:prstGeom prst="rect">
            <a:avLst/>
          </a:prstGeom>
        </p:spPr>
      </p:pic>
      <p:pic>
        <p:nvPicPr>
          <p:cNvPr id="15" name="그림 14" descr="그리기, 창문이(가) 표시된 사진&#10;&#10;자동 생성된 설명">
            <a:extLst>
              <a:ext uri="{FF2B5EF4-FFF2-40B4-BE49-F238E27FC236}">
                <a16:creationId xmlns:a16="http://schemas.microsoft.com/office/drawing/2014/main" id="{4A29D966-C5AF-48D0-9672-B69D4F8097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959" y="2474152"/>
            <a:ext cx="1365569" cy="965499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F0BE56B-4536-4069-9522-F7856AE17357}"/>
              </a:ext>
            </a:extLst>
          </p:cNvPr>
          <p:cNvSpPr/>
          <p:nvPr/>
        </p:nvSpPr>
        <p:spPr>
          <a:xfrm>
            <a:off x="4452791" y="2178794"/>
            <a:ext cx="6056373" cy="1543647"/>
          </a:xfrm>
          <a:prstGeom prst="roundRect">
            <a:avLst>
              <a:gd name="adj" fmla="val 5170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B4A7FF6-3029-475D-BF85-57C473DE3B08}"/>
              </a:ext>
            </a:extLst>
          </p:cNvPr>
          <p:cNvSpPr/>
          <p:nvPr/>
        </p:nvSpPr>
        <p:spPr>
          <a:xfrm>
            <a:off x="1625686" y="3786362"/>
            <a:ext cx="5052110" cy="1582373"/>
          </a:xfrm>
          <a:prstGeom prst="roundRect">
            <a:avLst>
              <a:gd name="adj" fmla="val 3042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" descr="mongo db 이미지 검색결과">
            <a:extLst>
              <a:ext uri="{FF2B5EF4-FFF2-40B4-BE49-F238E27FC236}">
                <a16:creationId xmlns:a16="http://schemas.microsoft.com/office/drawing/2014/main" id="{354AC382-915C-4002-8962-DD41F25A9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016" y="3804818"/>
            <a:ext cx="1340397" cy="157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691633-DADD-41F7-A900-54510D472D18}"/>
              </a:ext>
            </a:extLst>
          </p:cNvPr>
          <p:cNvSpPr txBox="1"/>
          <p:nvPr/>
        </p:nvSpPr>
        <p:spPr>
          <a:xfrm>
            <a:off x="1874989" y="1720256"/>
            <a:ext cx="811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Web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257084-2869-4433-A578-9D07D4A55DE1}"/>
              </a:ext>
            </a:extLst>
          </p:cNvPr>
          <p:cNvSpPr txBox="1"/>
          <p:nvPr/>
        </p:nvSpPr>
        <p:spPr>
          <a:xfrm>
            <a:off x="3321045" y="1717786"/>
            <a:ext cx="811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App 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BB10621-5469-4E49-88B6-17C5A2CE0549}"/>
              </a:ext>
            </a:extLst>
          </p:cNvPr>
          <p:cNvGrpSpPr/>
          <p:nvPr/>
        </p:nvGrpSpPr>
        <p:grpSpPr>
          <a:xfrm>
            <a:off x="6790357" y="2280322"/>
            <a:ext cx="2035816" cy="1288016"/>
            <a:chOff x="6122852" y="2976021"/>
            <a:chExt cx="2035816" cy="128801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B05761E-E3A0-4B5E-8147-3F63E841B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8215" y="3373796"/>
              <a:ext cx="722579" cy="89024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C180475-52E6-434B-958A-FFC1727E36D4}"/>
                </a:ext>
              </a:extLst>
            </p:cNvPr>
            <p:cNvSpPr txBox="1"/>
            <p:nvPr/>
          </p:nvSpPr>
          <p:spPr>
            <a:xfrm>
              <a:off x="6122852" y="2976021"/>
              <a:ext cx="2035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사진 처리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4E1063C-1BE9-4925-A18C-2794ADF90ED6}"/>
              </a:ext>
            </a:extLst>
          </p:cNvPr>
          <p:cNvSpPr txBox="1"/>
          <p:nvPr/>
        </p:nvSpPr>
        <p:spPr>
          <a:xfrm>
            <a:off x="3506757" y="5368735"/>
            <a:ext cx="2757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Server 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026" name="Picture 2" descr="reactnative 이미지 검색결과">
            <a:extLst>
              <a:ext uri="{FF2B5EF4-FFF2-40B4-BE49-F238E27FC236}">
                <a16:creationId xmlns:a16="http://schemas.microsoft.com/office/drawing/2014/main" id="{32162694-8F30-4ACF-91FA-9989DB532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624" y="2416878"/>
            <a:ext cx="1334533" cy="104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BDDD763-8EA7-4D5F-A274-460FCB4132DD}"/>
              </a:ext>
            </a:extLst>
          </p:cNvPr>
          <p:cNvSpPr/>
          <p:nvPr/>
        </p:nvSpPr>
        <p:spPr>
          <a:xfrm>
            <a:off x="1630117" y="2178794"/>
            <a:ext cx="1379412" cy="1543648"/>
          </a:xfrm>
          <a:prstGeom prst="roundRect">
            <a:avLst>
              <a:gd name="adj" fmla="val 3042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FF860D60-27FB-4CF2-80F5-F86B215135BD}"/>
              </a:ext>
            </a:extLst>
          </p:cNvPr>
          <p:cNvSpPr/>
          <p:nvPr/>
        </p:nvSpPr>
        <p:spPr>
          <a:xfrm>
            <a:off x="3053502" y="2181988"/>
            <a:ext cx="1355316" cy="1540453"/>
          </a:xfrm>
          <a:prstGeom prst="roundRect">
            <a:avLst>
              <a:gd name="adj" fmla="val 3042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5B6BBC7-0C95-48F2-816B-4F946DC894D9}"/>
              </a:ext>
            </a:extLst>
          </p:cNvPr>
          <p:cNvGrpSpPr/>
          <p:nvPr/>
        </p:nvGrpSpPr>
        <p:grpSpPr>
          <a:xfrm>
            <a:off x="8608661" y="2283593"/>
            <a:ext cx="1823254" cy="1216204"/>
            <a:chOff x="8207347" y="3034788"/>
            <a:chExt cx="1823254" cy="121620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DA9ECBD-0D52-4752-B694-D4B2DD30FBA5}"/>
                </a:ext>
              </a:extLst>
            </p:cNvPr>
            <p:cNvSpPr txBox="1"/>
            <p:nvPr/>
          </p:nvSpPr>
          <p:spPr>
            <a:xfrm>
              <a:off x="8207347" y="3034788"/>
              <a:ext cx="18232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클러스터링</a:t>
              </a:r>
            </a:p>
          </p:txBody>
        </p:sp>
        <p:pic>
          <p:nvPicPr>
            <p:cNvPr id="1028" name="Picture 4" descr="python 이미지 검색결과">
              <a:extLst>
                <a:ext uri="{FF2B5EF4-FFF2-40B4-BE49-F238E27FC236}">
                  <a16:creationId xmlns:a16="http://schemas.microsoft.com/office/drawing/2014/main" id="{83002016-EB09-4A9E-9B0F-ECED87804E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4105" y="3486437"/>
              <a:ext cx="764555" cy="764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8FE2D0E-496C-467D-9244-E0BCCBE66679}"/>
              </a:ext>
            </a:extLst>
          </p:cNvPr>
          <p:cNvSpPr txBox="1"/>
          <p:nvPr/>
        </p:nvSpPr>
        <p:spPr>
          <a:xfrm>
            <a:off x="7024785" y="1714113"/>
            <a:ext cx="2035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AI 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429A3B8-3694-49F4-95EA-23D8E399E66C}"/>
              </a:ext>
            </a:extLst>
          </p:cNvPr>
          <p:cNvSpPr/>
          <p:nvPr/>
        </p:nvSpPr>
        <p:spPr>
          <a:xfrm>
            <a:off x="6726769" y="3786362"/>
            <a:ext cx="3782396" cy="1582373"/>
          </a:xfrm>
          <a:prstGeom prst="roundRect">
            <a:avLst>
              <a:gd name="adj" fmla="val 3042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3F4F7-B653-4FF3-AAE6-7F69C35E0AD6}"/>
              </a:ext>
            </a:extLst>
          </p:cNvPr>
          <p:cNvSpPr/>
          <p:nvPr/>
        </p:nvSpPr>
        <p:spPr>
          <a:xfrm>
            <a:off x="7840323" y="5381705"/>
            <a:ext cx="14477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Database </a:t>
            </a:r>
            <a:endParaRPr lang="ko-KR" altLang="en-US" sz="2400" dirty="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30C98ED-159F-4E2C-A7FD-1F656CA7ABB7}"/>
              </a:ext>
            </a:extLst>
          </p:cNvPr>
          <p:cNvSpPr/>
          <p:nvPr/>
        </p:nvSpPr>
        <p:spPr>
          <a:xfrm>
            <a:off x="6673583" y="2631490"/>
            <a:ext cx="1355316" cy="955898"/>
          </a:xfrm>
          <a:prstGeom prst="roundRect">
            <a:avLst>
              <a:gd name="adj" fmla="val 3042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42F5B747-7D59-4E4C-9EEB-F063915359E8}"/>
              </a:ext>
            </a:extLst>
          </p:cNvPr>
          <p:cNvSpPr/>
          <p:nvPr/>
        </p:nvSpPr>
        <p:spPr>
          <a:xfrm>
            <a:off x="8554558" y="2631491"/>
            <a:ext cx="1355316" cy="955898"/>
          </a:xfrm>
          <a:prstGeom prst="roundRect">
            <a:avLst>
              <a:gd name="adj" fmla="val 3042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092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녹색, 냉장고, 음식, 상점이(가) 표시된 사진&#10;&#10;자동 생성된 설명">
            <a:extLst>
              <a:ext uri="{FF2B5EF4-FFF2-40B4-BE49-F238E27FC236}">
                <a16:creationId xmlns:a16="http://schemas.microsoft.com/office/drawing/2014/main" id="{D466A3C7-58E4-4B15-85FF-717824005F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5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6A73A660-223B-4D90-990E-B0E1F48A9A79}"/>
              </a:ext>
            </a:extLst>
          </p:cNvPr>
          <p:cNvSpPr/>
          <p:nvPr/>
        </p:nvSpPr>
        <p:spPr>
          <a:xfrm>
            <a:off x="0" y="-3"/>
            <a:ext cx="12192000" cy="6858001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8F5275-BFDA-498A-9E16-0F94F7FC4D57}"/>
              </a:ext>
            </a:extLst>
          </p:cNvPr>
          <p:cNvSpPr/>
          <p:nvPr/>
        </p:nvSpPr>
        <p:spPr>
          <a:xfrm>
            <a:off x="254227" y="913999"/>
            <a:ext cx="11652428" cy="5613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맛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E513E8-58F5-47D7-984D-ACA597E04E4C}"/>
              </a:ext>
            </a:extLst>
          </p:cNvPr>
          <p:cNvSpPr txBox="1"/>
          <p:nvPr/>
        </p:nvSpPr>
        <p:spPr>
          <a:xfrm>
            <a:off x="157656" y="153889"/>
            <a:ext cx="1219200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1. </a:t>
            </a:r>
            <a:r>
              <a:rPr lang="ko-KR" altLang="en-US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기획배경</a:t>
            </a:r>
            <a:r>
              <a:rPr lang="ko-KR" altLang="en-US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ko-KR" altLang="en-US" sz="4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1E25D5-2605-45BB-A730-0DC2D6731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ko-KR" altLang="en-US" dirty="0"/>
              <a:t>영진전문대 컴퓨터정보계열 </a:t>
            </a:r>
            <a:r>
              <a:rPr lang="en-US" altLang="ko-KR" dirty="0"/>
              <a:t>2WDJ - 3</a:t>
            </a:r>
            <a:r>
              <a:rPr lang="ko-KR" altLang="en-US" dirty="0"/>
              <a:t>조</a:t>
            </a: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C508B658-36F0-400F-B502-70A16DC87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0396" y="6473254"/>
            <a:ext cx="2743200" cy="365125"/>
          </a:xfrm>
        </p:spPr>
        <p:txBody>
          <a:bodyPr/>
          <a:lstStyle/>
          <a:p>
            <a:fld id="{3D1476FA-E0E6-407A-98B1-122D8A135D47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191D548-4588-4F19-B982-2AD221752831}"/>
              </a:ext>
            </a:extLst>
          </p:cNvPr>
          <p:cNvSpPr/>
          <p:nvPr/>
        </p:nvSpPr>
        <p:spPr>
          <a:xfrm>
            <a:off x="3974026" y="1227101"/>
            <a:ext cx="4559260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한국 </a:t>
            </a:r>
            <a:r>
              <a:rPr lang="ko-KR" altLang="en-US" dirty="0">
                <a:solidFill>
                  <a:srgbClr val="C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식품 표기</a:t>
            </a:r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에 대해서 </a:t>
            </a:r>
            <a:r>
              <a:rPr lang="ko-KR" altLang="en-US" dirty="0">
                <a:solidFill>
                  <a:srgbClr val="C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불만</a:t>
            </a:r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이 있었던 점 모음</a:t>
            </a:r>
            <a:endParaRPr lang="en-US" altLang="ko-KR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en-US" altLang="ko-KR" sz="1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</a:t>
            </a:r>
            <a:r>
              <a:rPr lang="ko-KR" altLang="en-US" sz="1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출처 </a:t>
            </a:r>
            <a:r>
              <a:rPr lang="en-US" altLang="ko-KR" sz="1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: KOREAN CODAY)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2FE6C58-3133-4A31-9630-35C443C21152}"/>
              </a:ext>
            </a:extLst>
          </p:cNvPr>
          <p:cNvGrpSpPr/>
          <p:nvPr/>
        </p:nvGrpSpPr>
        <p:grpSpPr>
          <a:xfrm>
            <a:off x="2255891" y="2077159"/>
            <a:ext cx="8128655" cy="2837421"/>
            <a:chOff x="804458" y="1882024"/>
            <a:chExt cx="8128655" cy="2837421"/>
          </a:xfrm>
        </p:grpSpPr>
        <p:pic>
          <p:nvPicPr>
            <p:cNvPr id="21" name="그림 20" descr="스크린샷, 조류이(가) 표시된 사진&#10;&#10;자동 생성된 설명">
              <a:extLst>
                <a:ext uri="{FF2B5EF4-FFF2-40B4-BE49-F238E27FC236}">
                  <a16:creationId xmlns:a16="http://schemas.microsoft.com/office/drawing/2014/main" id="{803F7B1F-709F-4D5C-A89F-976A82CC0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458" y="1882024"/>
              <a:ext cx="5976087" cy="2837421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7AC981B-D193-44F4-992D-81DBE5192FEA}"/>
                </a:ext>
              </a:extLst>
            </p:cNvPr>
            <p:cNvSpPr/>
            <p:nvPr/>
          </p:nvSpPr>
          <p:spPr>
            <a:xfrm flipV="1">
              <a:off x="1644887" y="2924454"/>
              <a:ext cx="726559" cy="20868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704AF7C-AF89-4FF6-9742-CC85B3E4F714}"/>
                </a:ext>
              </a:extLst>
            </p:cNvPr>
            <p:cNvSpPr/>
            <p:nvPr/>
          </p:nvSpPr>
          <p:spPr>
            <a:xfrm>
              <a:off x="2482151" y="2683904"/>
              <a:ext cx="4074612" cy="20868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9409D17-8926-4B42-8B46-E51B06F84D84}"/>
                </a:ext>
              </a:extLst>
            </p:cNvPr>
            <p:cNvSpPr/>
            <p:nvPr/>
          </p:nvSpPr>
          <p:spPr>
            <a:xfrm>
              <a:off x="2482151" y="4189756"/>
              <a:ext cx="3111389" cy="20868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0E8A379-D517-4637-BF81-8BC68476FE00}"/>
                </a:ext>
              </a:extLst>
            </p:cNvPr>
            <p:cNvSpPr txBox="1"/>
            <p:nvPr/>
          </p:nvSpPr>
          <p:spPr>
            <a:xfrm>
              <a:off x="2982906" y="2131334"/>
              <a:ext cx="4811264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한둥근체 돋움" panose="020B0503000000000000" pitchFamily="50" charset="-127"/>
                  <a:ea typeface="한둥근체 돋움" panose="020B0503000000000000" pitchFamily="50" charset="-127"/>
                </a:rPr>
                <a:t>이 웹 사이트는 성분 정보를 제공해 주지 않아요</a:t>
              </a:r>
              <a:r>
                <a:rPr lang="en-US" altLang="ko-KR" b="1" dirty="0">
                  <a:latin typeface="한둥근체 돋움" panose="020B0503000000000000" pitchFamily="50" charset="-127"/>
                  <a:ea typeface="한둥근체 돋움" panose="020B0503000000000000" pitchFamily="50" charset="-127"/>
                </a:rPr>
                <a:t>.</a:t>
              </a:r>
              <a:endParaRPr lang="ko-KR" altLang="en-US" b="1" dirty="0">
                <a:latin typeface="한둥근체 돋움" panose="020B0503000000000000" pitchFamily="50" charset="-127"/>
                <a:ea typeface="한둥근체 돋움" panose="020B0503000000000000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C9C1919-61AB-4680-8A7F-328E43F5EEC8}"/>
                </a:ext>
              </a:extLst>
            </p:cNvPr>
            <p:cNvSpPr txBox="1"/>
            <p:nvPr/>
          </p:nvSpPr>
          <p:spPr>
            <a:xfrm>
              <a:off x="3599732" y="3356026"/>
              <a:ext cx="5333381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한둥근체 돋움" panose="020B0503000000000000" pitchFamily="50" charset="-127"/>
                  <a:ea typeface="한둥근체 돋움" panose="020B0503000000000000" pitchFamily="50" charset="-127"/>
                </a:rPr>
                <a:t>대부분의 한국 식품은 고기나 우유를 포함하기 때문에 </a:t>
              </a:r>
              <a:endParaRPr lang="en-US" altLang="ko-KR" b="1" dirty="0">
                <a:latin typeface="한둥근체 돋움" panose="020B0503000000000000" pitchFamily="50" charset="-127"/>
                <a:ea typeface="한둥근체 돋움" panose="020B0503000000000000" pitchFamily="50" charset="-127"/>
              </a:endParaRPr>
            </a:p>
            <a:p>
              <a:r>
                <a:rPr lang="ko-KR" altLang="en-US" b="1" dirty="0">
                  <a:latin typeface="한둥근체 돋움" panose="020B0503000000000000" pitchFamily="50" charset="-127"/>
                  <a:ea typeface="한둥근체 돋움" panose="020B0503000000000000" pitchFamily="50" charset="-127"/>
                </a:rPr>
                <a:t>채식주의자에게 적합하지 않아요</a:t>
              </a:r>
              <a:r>
                <a:rPr lang="en-US" altLang="ko-KR" b="1" dirty="0">
                  <a:latin typeface="한둥근체 돋움" panose="020B0503000000000000" pitchFamily="50" charset="-127"/>
                  <a:ea typeface="한둥근체 돋움" panose="020B0503000000000000" pitchFamily="50" charset="-127"/>
                </a:rPr>
                <a:t>.</a:t>
              </a:r>
              <a:endParaRPr lang="ko-KR" altLang="en-US" b="1" dirty="0">
                <a:latin typeface="한둥근체 돋움" panose="020B0503000000000000" pitchFamily="50" charset="-127"/>
                <a:ea typeface="한둥근체 돋움" panose="020B0503000000000000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6A13A42-0DF6-41BF-9130-5F76ADFBDB1D}"/>
              </a:ext>
            </a:extLst>
          </p:cNvPr>
          <p:cNvGrpSpPr/>
          <p:nvPr/>
        </p:nvGrpSpPr>
        <p:grpSpPr>
          <a:xfrm>
            <a:off x="2255891" y="5054671"/>
            <a:ext cx="7544853" cy="1031927"/>
            <a:chOff x="635421" y="4728773"/>
            <a:chExt cx="7544853" cy="1031927"/>
          </a:xfrm>
        </p:grpSpPr>
        <p:pic>
          <p:nvPicPr>
            <p:cNvPr id="6" name="그림 5" descr="조류이(가) 표시된 사진&#10;&#10;자동 생성된 설명">
              <a:extLst>
                <a:ext uri="{FF2B5EF4-FFF2-40B4-BE49-F238E27FC236}">
                  <a16:creationId xmlns:a16="http://schemas.microsoft.com/office/drawing/2014/main" id="{2C14782F-6A63-4961-A24A-E0A977BDB3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581"/>
            <a:stretch/>
          </p:blipFill>
          <p:spPr>
            <a:xfrm>
              <a:off x="635421" y="4728773"/>
              <a:ext cx="7544853" cy="1031927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326F1E4-B23A-40B7-A9E8-3FDE61F42F6F}"/>
                </a:ext>
              </a:extLst>
            </p:cNvPr>
            <p:cNvSpPr/>
            <p:nvPr/>
          </p:nvSpPr>
          <p:spPr>
            <a:xfrm>
              <a:off x="665187" y="5143353"/>
              <a:ext cx="5017759" cy="4597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1168D84-73CB-46E6-812F-47D2CD574E49}"/>
                </a:ext>
              </a:extLst>
            </p:cNvPr>
            <p:cNvSpPr txBox="1"/>
            <p:nvPr/>
          </p:nvSpPr>
          <p:spPr>
            <a:xfrm>
              <a:off x="780696" y="5201408"/>
              <a:ext cx="5302293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한둥근체 돋움" panose="020B0503000000000000" pitchFamily="50" charset="-127"/>
                  <a:ea typeface="한둥근체 돋움" panose="020B0503000000000000" pitchFamily="50" charset="-127"/>
                </a:rPr>
                <a:t>북미처럼 알레르기에 대해 심각하게 생각하지 않는다</a:t>
              </a:r>
              <a:r>
                <a:rPr lang="en-US" altLang="ko-KR" b="1" dirty="0">
                  <a:latin typeface="한둥근체 돋움" panose="020B0503000000000000" pitchFamily="50" charset="-127"/>
                  <a:ea typeface="한둥근체 돋움" panose="020B0503000000000000" pitchFamily="50" charset="-127"/>
                </a:rPr>
                <a:t>.</a:t>
              </a:r>
              <a:endParaRPr lang="ko-KR" altLang="en-US" b="1" dirty="0">
                <a:latin typeface="한둥근체 돋움" panose="020B0503000000000000" pitchFamily="50" charset="-127"/>
                <a:ea typeface="한둥근체 돋움" panose="020B05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2685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녹색, 냉장고, 음식, 상점이(가) 표시된 사진&#10;&#10;자동 생성된 설명">
            <a:extLst>
              <a:ext uri="{FF2B5EF4-FFF2-40B4-BE49-F238E27FC236}">
                <a16:creationId xmlns:a16="http://schemas.microsoft.com/office/drawing/2014/main" id="{D466A3C7-58E4-4B15-85FF-717824005F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5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6A73A660-223B-4D90-990E-B0E1F48A9A79}"/>
              </a:ext>
            </a:extLst>
          </p:cNvPr>
          <p:cNvSpPr/>
          <p:nvPr/>
        </p:nvSpPr>
        <p:spPr>
          <a:xfrm>
            <a:off x="0" y="-3"/>
            <a:ext cx="12192000" cy="6858001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8F5275-BFDA-498A-9E16-0F94F7FC4D57}"/>
              </a:ext>
            </a:extLst>
          </p:cNvPr>
          <p:cNvSpPr/>
          <p:nvPr/>
        </p:nvSpPr>
        <p:spPr>
          <a:xfrm>
            <a:off x="254227" y="913999"/>
            <a:ext cx="11652428" cy="5613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맛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E513E8-58F5-47D7-984D-ACA597E04E4C}"/>
              </a:ext>
            </a:extLst>
          </p:cNvPr>
          <p:cNvSpPr txBox="1"/>
          <p:nvPr/>
        </p:nvSpPr>
        <p:spPr>
          <a:xfrm>
            <a:off x="157656" y="153889"/>
            <a:ext cx="1219200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1. </a:t>
            </a:r>
            <a:r>
              <a:rPr lang="ko-KR" altLang="en-US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기획배경</a:t>
            </a:r>
            <a:r>
              <a:rPr lang="ko-KR" altLang="en-US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ko-KR" altLang="en-US" sz="4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1E25D5-2605-45BB-A730-0DC2D6731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ko-KR" altLang="en-US" dirty="0"/>
              <a:t>영진전문대 </a:t>
            </a:r>
            <a:r>
              <a:rPr lang="ko-KR" altLang="en-US" dirty="0">
                <a:solidFill>
                  <a:srgbClr val="565756"/>
                </a:solidFill>
              </a:rPr>
              <a:t>컴퓨터정보계열</a:t>
            </a:r>
            <a:r>
              <a:rPr lang="ko-KR" altLang="en-US" dirty="0"/>
              <a:t> </a:t>
            </a:r>
            <a:r>
              <a:rPr lang="en-US" altLang="ko-KR" dirty="0"/>
              <a:t>2WDJ - 3</a:t>
            </a:r>
            <a:r>
              <a:rPr lang="ko-KR" altLang="en-US" dirty="0"/>
              <a:t>조</a:t>
            </a: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C508B658-36F0-400F-B502-70A16DC87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0396" y="6473254"/>
            <a:ext cx="2743200" cy="365125"/>
          </a:xfrm>
        </p:spPr>
        <p:txBody>
          <a:bodyPr/>
          <a:lstStyle/>
          <a:p>
            <a:fld id="{3D1476FA-E0E6-407A-98B1-122D8A135D47}" type="slidenum">
              <a:rPr lang="ko-KR" altLang="en-US" smtClean="0"/>
              <a:t>4</a:t>
            </a:fld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067E389A-7953-477C-9EB3-6C0DEEE05EB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59247" y="2601924"/>
            <a:ext cx="4985497" cy="252667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A1CE1844-E9F7-44CA-8B45-724F59308E2F}"/>
              </a:ext>
            </a:extLst>
          </p:cNvPr>
          <p:cNvSpPr/>
          <p:nvPr/>
        </p:nvSpPr>
        <p:spPr>
          <a:xfrm>
            <a:off x="4495007" y="1227101"/>
            <a:ext cx="3517310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한국 식품에 대한 또 다른</a:t>
            </a:r>
            <a:r>
              <a:rPr lang="ko-KR" altLang="en-US" dirty="0">
                <a:solidFill>
                  <a:srgbClr val="C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불만 사례</a:t>
            </a:r>
            <a:endParaRPr lang="en-US" altLang="ko-KR" dirty="0">
              <a:solidFill>
                <a:srgbClr val="C0000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en-US" altLang="ko-KR" sz="1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</a:t>
            </a:r>
            <a:r>
              <a:rPr lang="ko-KR" altLang="en-US" sz="1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출처 </a:t>
            </a:r>
            <a:r>
              <a:rPr lang="en-US" altLang="ko-KR" sz="1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: Twitter , </a:t>
            </a:r>
            <a:r>
              <a:rPr lang="ko-KR" altLang="en-US" sz="1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매일경제 뉴스</a:t>
            </a:r>
            <a:r>
              <a:rPr lang="en-US" altLang="ko-KR" sz="1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)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494AD06-CB2C-4D1B-9854-D2ABE8D0E934}"/>
              </a:ext>
            </a:extLst>
          </p:cNvPr>
          <p:cNvGrpSpPr/>
          <p:nvPr/>
        </p:nvGrpSpPr>
        <p:grpSpPr>
          <a:xfrm>
            <a:off x="6652058" y="2561231"/>
            <a:ext cx="4678924" cy="2968183"/>
            <a:chOff x="6652058" y="2396131"/>
            <a:chExt cx="4678924" cy="2968183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20ECB0A-37CC-4EC0-A426-4CC9BF08D432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6652058" y="2396131"/>
              <a:ext cx="4678924" cy="1040754"/>
            </a:xfrm>
            <a:prstGeom prst="rect">
              <a:avLst/>
            </a:prstGeom>
          </p:spPr>
        </p:pic>
        <p:pic>
          <p:nvPicPr>
            <p:cNvPr id="23" name="그림 22" descr="음식이(가) 표시된 사진&#10;&#10;자동 생성된 설명">
              <a:extLst>
                <a:ext uri="{FF2B5EF4-FFF2-40B4-BE49-F238E27FC236}">
                  <a16:creationId xmlns:a16="http://schemas.microsoft.com/office/drawing/2014/main" id="{757F56E0-E56B-48BF-8D90-7586E154A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5466" y="3603100"/>
              <a:ext cx="3173358" cy="1761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9973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녹색, 냉장고, 음식, 상점이(가) 표시된 사진&#10;&#10;자동 생성된 설명">
            <a:extLst>
              <a:ext uri="{FF2B5EF4-FFF2-40B4-BE49-F238E27FC236}">
                <a16:creationId xmlns:a16="http://schemas.microsoft.com/office/drawing/2014/main" id="{D466A3C7-58E4-4B15-85FF-717824005F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5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6A73A660-223B-4D90-990E-B0E1F48A9A79}"/>
              </a:ext>
            </a:extLst>
          </p:cNvPr>
          <p:cNvSpPr/>
          <p:nvPr/>
        </p:nvSpPr>
        <p:spPr>
          <a:xfrm>
            <a:off x="0" y="-3"/>
            <a:ext cx="12192000" cy="6858001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8F5275-BFDA-498A-9E16-0F94F7FC4D57}"/>
              </a:ext>
            </a:extLst>
          </p:cNvPr>
          <p:cNvSpPr/>
          <p:nvPr/>
        </p:nvSpPr>
        <p:spPr>
          <a:xfrm>
            <a:off x="254227" y="913999"/>
            <a:ext cx="11652428" cy="5613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맛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E513E8-58F5-47D7-984D-ACA597E04E4C}"/>
              </a:ext>
            </a:extLst>
          </p:cNvPr>
          <p:cNvSpPr txBox="1"/>
          <p:nvPr/>
        </p:nvSpPr>
        <p:spPr>
          <a:xfrm>
            <a:off x="157656" y="153889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4">
                    <a:lumMod val="60000"/>
                    <a:lumOff val="4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</a:t>
            </a:r>
            <a:r>
              <a:rPr lang="en-US" altLang="ko-KR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 </a:t>
            </a:r>
            <a:r>
              <a:rPr lang="ko-KR" altLang="en-US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기획배경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1E25D5-2605-45BB-A730-0DC2D6731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ko-KR" altLang="en-US" dirty="0"/>
              <a:t>영진전문대 컴퓨터정보계열 </a:t>
            </a:r>
            <a:r>
              <a:rPr lang="en-US" altLang="ko-KR" dirty="0"/>
              <a:t>2WDJ - 3</a:t>
            </a:r>
            <a:r>
              <a:rPr lang="ko-KR" altLang="en-US" dirty="0"/>
              <a:t>조</a:t>
            </a: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C508B658-36F0-400F-B502-70A16DC87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0396" y="6473254"/>
            <a:ext cx="2743200" cy="365125"/>
          </a:xfrm>
        </p:spPr>
        <p:txBody>
          <a:bodyPr/>
          <a:lstStyle/>
          <a:p>
            <a:fld id="{3D1476FA-E0E6-407A-98B1-122D8A135D47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191D548-4588-4F19-B982-2AD221752831}"/>
              </a:ext>
            </a:extLst>
          </p:cNvPr>
          <p:cNvSpPr/>
          <p:nvPr/>
        </p:nvSpPr>
        <p:spPr>
          <a:xfrm>
            <a:off x="2416627" y="1140336"/>
            <a:ext cx="726440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다른 나라에 갔을 때 가공식품에 관해서 </a:t>
            </a:r>
            <a:r>
              <a:rPr lang="ko-KR" altLang="en-US" dirty="0">
                <a:solidFill>
                  <a:srgbClr val="C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불편했던 경험</a:t>
            </a:r>
            <a:r>
              <a:rPr lang="ko-KR" altLang="en-US" dirty="0">
                <a:solidFill>
                  <a:srgbClr val="9A3A3A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설문조사 결과</a:t>
            </a:r>
            <a:endParaRPr lang="en-US" altLang="ko-KR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en-US" altLang="ko-KR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</a:t>
            </a:r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한</a:t>
            </a:r>
            <a:r>
              <a:rPr lang="en-US" altLang="ko-KR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:101 </a:t>
            </a:r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일</a:t>
            </a:r>
            <a:r>
              <a:rPr lang="en-US" altLang="ko-KR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:18 </a:t>
            </a:r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미</a:t>
            </a:r>
            <a:r>
              <a:rPr lang="en-US" altLang="ko-KR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:20)</a:t>
            </a:r>
          </a:p>
        </p:txBody>
      </p:sp>
      <p:graphicFrame>
        <p:nvGraphicFramePr>
          <p:cNvPr id="24" name="차트 23">
            <a:extLst>
              <a:ext uri="{FF2B5EF4-FFF2-40B4-BE49-F238E27FC236}">
                <a16:creationId xmlns:a16="http://schemas.microsoft.com/office/drawing/2014/main" id="{1A082BB1-0186-4F5F-941F-7C24C9B26D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4181239"/>
              </p:ext>
            </p:extLst>
          </p:nvPr>
        </p:nvGraphicFramePr>
        <p:xfrm>
          <a:off x="750648" y="1979157"/>
          <a:ext cx="5097274" cy="4133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B1DC3FE-B624-4C4D-A1DA-924E560B9961}"/>
              </a:ext>
            </a:extLst>
          </p:cNvPr>
          <p:cNvSpPr txBox="1"/>
          <p:nvPr/>
        </p:nvSpPr>
        <p:spPr>
          <a:xfrm>
            <a:off x="1114730" y="3171495"/>
            <a:ext cx="1627369" cy="369332"/>
          </a:xfrm>
          <a:prstGeom prst="rect">
            <a:avLst/>
          </a:prstGeom>
          <a:solidFill>
            <a:schemeClr val="bg1"/>
          </a:solidFill>
          <a:ln w="50800">
            <a:solidFill>
              <a:srgbClr val="C7525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검색 안함 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23%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A8F232-1683-471B-81C4-D4B7622E8E59}"/>
              </a:ext>
            </a:extLst>
          </p:cNvPr>
          <p:cNvSpPr txBox="1"/>
          <p:nvPr/>
        </p:nvSpPr>
        <p:spPr>
          <a:xfrm>
            <a:off x="4010360" y="5342664"/>
            <a:ext cx="898003" cy="369332"/>
          </a:xfrm>
          <a:prstGeom prst="rect">
            <a:avLst/>
          </a:prstGeom>
          <a:solidFill>
            <a:schemeClr val="bg1"/>
          </a:solidFill>
          <a:ln w="50800">
            <a:solidFill>
              <a:srgbClr val="315F97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맛 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60%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7F1E3FA-169E-4210-8999-85A5EC29B02B}"/>
              </a:ext>
            </a:extLst>
          </p:cNvPr>
          <p:cNvGrpSpPr/>
          <p:nvPr/>
        </p:nvGrpSpPr>
        <p:grpSpPr>
          <a:xfrm>
            <a:off x="6062958" y="2546777"/>
            <a:ext cx="5298608" cy="3085059"/>
            <a:chOff x="6097021" y="2511321"/>
            <a:chExt cx="5298608" cy="3085059"/>
          </a:xfrm>
        </p:grpSpPr>
        <p:graphicFrame>
          <p:nvGraphicFramePr>
            <p:cNvPr id="27" name="차트 26">
              <a:extLst>
                <a:ext uri="{FF2B5EF4-FFF2-40B4-BE49-F238E27FC236}">
                  <a16:creationId xmlns:a16="http://schemas.microsoft.com/office/drawing/2014/main" id="{B15548F4-1306-4A2C-8F4B-B92C37E8F73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75380703"/>
                </p:ext>
              </p:extLst>
            </p:nvPr>
          </p:nvGraphicFramePr>
          <p:xfrm>
            <a:off x="6097021" y="2511321"/>
            <a:ext cx="5249541" cy="281942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9264693-7C6B-4D5E-AC06-21297BB5F470}"/>
                </a:ext>
              </a:extLst>
            </p:cNvPr>
            <p:cNvSpPr/>
            <p:nvPr/>
          </p:nvSpPr>
          <p:spPr>
            <a:xfrm>
              <a:off x="6272111" y="5227048"/>
              <a:ext cx="51235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10</a:t>
              </a:r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분 미만       </a:t>
              </a:r>
              <a:r>
                <a:rPr lang="en-US" altLang="ko-KR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10~19</a:t>
              </a:r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분      </a:t>
              </a:r>
              <a:r>
                <a:rPr lang="en-US" altLang="ko-KR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20~29</a:t>
              </a:r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분     </a:t>
              </a:r>
              <a:r>
                <a:rPr lang="en-US" altLang="ko-KR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30</a:t>
              </a:r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분 이상 </a:t>
              </a: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5EADC14F-E26F-4EB5-BD02-6872DE2255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2703" y="2370156"/>
            <a:ext cx="6126706" cy="334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7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녹색, 냉장고, 음식, 상점이(가) 표시된 사진&#10;&#10;자동 생성된 설명">
            <a:extLst>
              <a:ext uri="{FF2B5EF4-FFF2-40B4-BE49-F238E27FC236}">
                <a16:creationId xmlns:a16="http://schemas.microsoft.com/office/drawing/2014/main" id="{D466A3C7-58E4-4B15-85FF-717824005F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5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6A73A660-223B-4D90-990E-B0E1F48A9A79}"/>
              </a:ext>
            </a:extLst>
          </p:cNvPr>
          <p:cNvSpPr/>
          <p:nvPr/>
        </p:nvSpPr>
        <p:spPr>
          <a:xfrm>
            <a:off x="0" y="-3"/>
            <a:ext cx="12192000" cy="6858001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8F5275-BFDA-498A-9E16-0F94F7FC4D57}"/>
              </a:ext>
            </a:extLst>
          </p:cNvPr>
          <p:cNvSpPr/>
          <p:nvPr/>
        </p:nvSpPr>
        <p:spPr>
          <a:xfrm>
            <a:off x="269786" y="942717"/>
            <a:ext cx="11652428" cy="5613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E513E8-58F5-47D7-984D-ACA597E04E4C}"/>
              </a:ext>
            </a:extLst>
          </p:cNvPr>
          <p:cNvSpPr txBox="1"/>
          <p:nvPr/>
        </p:nvSpPr>
        <p:spPr>
          <a:xfrm>
            <a:off x="157656" y="153889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4">
                    <a:lumMod val="60000"/>
                    <a:lumOff val="4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1.</a:t>
            </a:r>
            <a:r>
              <a:rPr lang="en-US" altLang="ko-KR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기획배경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1E25D5-2605-45BB-A730-0DC2D6731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ko-KR" altLang="en-US" dirty="0"/>
              <a:t>영진전문대 컴퓨터정보계열 </a:t>
            </a:r>
            <a:r>
              <a:rPr lang="en-US" altLang="ko-KR" dirty="0"/>
              <a:t>2WDJ - 3</a:t>
            </a:r>
            <a:r>
              <a:rPr lang="ko-KR" altLang="en-US" dirty="0"/>
              <a:t>조</a:t>
            </a: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C508B658-36F0-400F-B502-70A16DC87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0396" y="6473254"/>
            <a:ext cx="2743200" cy="365125"/>
          </a:xfrm>
        </p:spPr>
        <p:txBody>
          <a:bodyPr/>
          <a:lstStyle/>
          <a:p>
            <a:fld id="{3D1476FA-E0E6-407A-98B1-122D8A135D47}" type="slidenum">
              <a:rPr lang="ko-KR" altLang="en-US" smtClean="0"/>
              <a:t>6</a:t>
            </a:fld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842CF59-92B0-4CBD-94C2-F273FE442072}"/>
              </a:ext>
            </a:extLst>
          </p:cNvPr>
          <p:cNvGrpSpPr/>
          <p:nvPr/>
        </p:nvGrpSpPr>
        <p:grpSpPr>
          <a:xfrm>
            <a:off x="3056061" y="4409445"/>
            <a:ext cx="2460404" cy="1787277"/>
            <a:chOff x="8480752" y="3000118"/>
            <a:chExt cx="2460404" cy="178727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5F4A4DC-C05E-4F7B-AFFA-B9BAEB8B088F}"/>
                </a:ext>
              </a:extLst>
            </p:cNvPr>
            <p:cNvSpPr/>
            <p:nvPr/>
          </p:nvSpPr>
          <p:spPr>
            <a:xfrm>
              <a:off x="8579776" y="4418063"/>
              <a:ext cx="22044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 err="1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할랄</a:t>
              </a:r>
              <a:r>
                <a:rPr lang="ko-KR" altLang="en-US" dirty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 </a:t>
              </a:r>
              <a:r>
                <a:rPr lang="en-US" altLang="ko-KR" dirty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/ </a:t>
              </a:r>
              <a:r>
                <a:rPr lang="ko-KR" altLang="en-US" dirty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비건 표기 부족</a:t>
              </a:r>
              <a:endParaRPr lang="en-US" altLang="ko-KR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pic>
          <p:nvPicPr>
            <p:cNvPr id="1026" name="Picture 2" descr="vegan mark 이미지 검색결과">
              <a:extLst>
                <a:ext uri="{FF2B5EF4-FFF2-40B4-BE49-F238E27FC236}">
                  <a16:creationId xmlns:a16="http://schemas.microsoft.com/office/drawing/2014/main" id="{97AF452F-7E86-4CF6-9265-F2683D4F31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6585" y="3056250"/>
              <a:ext cx="1194571" cy="899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그림 50" descr="개체, 표지판, 시계, 중지이(가) 표시된 사진&#10;&#10;자동 생성된 설명">
              <a:extLst>
                <a:ext uri="{FF2B5EF4-FFF2-40B4-BE49-F238E27FC236}">
                  <a16:creationId xmlns:a16="http://schemas.microsoft.com/office/drawing/2014/main" id="{A6FDDBCC-9F80-4DE6-9004-5D5985848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752" y="3000118"/>
              <a:ext cx="1011606" cy="1011606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83749C2-5913-4BD0-BEF5-34500828A649}"/>
              </a:ext>
            </a:extLst>
          </p:cNvPr>
          <p:cNvGrpSpPr/>
          <p:nvPr/>
        </p:nvGrpSpPr>
        <p:grpSpPr>
          <a:xfrm>
            <a:off x="3035817" y="1257476"/>
            <a:ext cx="2505815" cy="2399826"/>
            <a:chOff x="628876" y="2518996"/>
            <a:chExt cx="2505815" cy="2399826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701DE99-7A02-44E4-B9C2-8F476E72EDE8}"/>
                </a:ext>
              </a:extLst>
            </p:cNvPr>
            <p:cNvGrpSpPr/>
            <p:nvPr/>
          </p:nvGrpSpPr>
          <p:grpSpPr>
            <a:xfrm>
              <a:off x="628876" y="2518996"/>
              <a:ext cx="2505815" cy="2399826"/>
              <a:chOff x="494468" y="2508189"/>
              <a:chExt cx="2505815" cy="2399826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9E168458-9F87-47E9-9991-4323CF1BF044}"/>
                  </a:ext>
                </a:extLst>
              </p:cNvPr>
              <p:cNvSpPr/>
              <p:nvPr/>
            </p:nvSpPr>
            <p:spPr>
              <a:xfrm>
                <a:off x="494468" y="4538683"/>
                <a:ext cx="25058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dirty="0"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기피 재료를 찾기 어렵다</a:t>
                </a:r>
                <a:endParaRPr lang="en-US" altLang="ko-KR" dirty="0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pic>
            <p:nvPicPr>
              <p:cNvPr id="49" name="그림 48" descr="그리기, 표지판이(가) 표시된 사진&#10;&#10;자동 생성된 설명">
                <a:extLst>
                  <a:ext uri="{FF2B5EF4-FFF2-40B4-BE49-F238E27FC236}">
                    <a16:creationId xmlns:a16="http://schemas.microsoft.com/office/drawing/2014/main" id="{3BB76142-C30A-4AC6-B726-C93F711232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2893" y="2508189"/>
                <a:ext cx="1867731" cy="1867731"/>
              </a:xfrm>
              <a:prstGeom prst="rect">
                <a:avLst/>
              </a:prstGeom>
            </p:spPr>
          </p:pic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5896FCB-9C32-4499-A428-1BCF1DAABB90}"/>
                </a:ext>
              </a:extLst>
            </p:cNvPr>
            <p:cNvGrpSpPr/>
            <p:nvPr/>
          </p:nvGrpSpPr>
          <p:grpSpPr>
            <a:xfrm>
              <a:off x="2158835" y="3073240"/>
              <a:ext cx="949998" cy="855523"/>
              <a:chOff x="-1235343" y="4786925"/>
              <a:chExt cx="949998" cy="855523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807FF02C-197D-4B90-B7DA-0945524A137C}"/>
                  </a:ext>
                </a:extLst>
              </p:cNvPr>
              <p:cNvSpPr/>
              <p:nvPr/>
            </p:nvSpPr>
            <p:spPr>
              <a:xfrm>
                <a:off x="-1228097" y="4786925"/>
                <a:ext cx="835795" cy="855523"/>
              </a:xfrm>
              <a:prstGeom prst="ellipse">
                <a:avLst/>
              </a:prstGeom>
              <a:solidFill>
                <a:srgbClr val="FCD7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52463D-CF94-4E67-906C-C4DAA7A2F93C}"/>
                  </a:ext>
                </a:extLst>
              </p:cNvPr>
              <p:cNvSpPr txBox="1"/>
              <p:nvPr/>
            </p:nvSpPr>
            <p:spPr>
              <a:xfrm>
                <a:off x="-1235343" y="4923297"/>
                <a:ext cx="949998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dirty="0">
                    <a:latin typeface="한둥근체 세로쓰기 돋움" panose="020B0503000000000000" pitchFamily="50" charset="-127"/>
                    <a:ea typeface="한둥근체 세로쓰기 돋움" panose="020B0503000000000000" pitchFamily="50" charset="-127"/>
                  </a:rPr>
                  <a:t>벌꿀</a:t>
                </a:r>
                <a:r>
                  <a:rPr lang="en-US" altLang="ko-KR" sz="1050" b="1" dirty="0">
                    <a:latin typeface="한둥근체 세로쓰기 돋움" panose="020B0503000000000000" pitchFamily="50" charset="-127"/>
                    <a:ea typeface="한둥근체 세로쓰기 돋움" panose="020B0503000000000000" pitchFamily="50" charset="-127"/>
                  </a:rPr>
                  <a:t>, </a:t>
                </a:r>
                <a:r>
                  <a:rPr lang="ko-KR" altLang="en-US" sz="1050" b="1" dirty="0">
                    <a:latin typeface="한둥근체 세로쓰기 돋움" panose="020B0503000000000000" pitchFamily="50" charset="-127"/>
                    <a:ea typeface="한둥근체 세로쓰기 돋움" panose="020B0503000000000000" pitchFamily="50" charset="-127"/>
                  </a:rPr>
                  <a:t>효모</a:t>
                </a:r>
                <a:r>
                  <a:rPr lang="en-US" altLang="ko-KR" sz="1050" b="1" dirty="0">
                    <a:latin typeface="한둥근체 세로쓰기 돋움" panose="020B0503000000000000" pitchFamily="50" charset="-127"/>
                    <a:ea typeface="한둥근체 세로쓰기 돋움" panose="020B0503000000000000" pitchFamily="50" charset="-127"/>
                  </a:rPr>
                  <a:t>, </a:t>
                </a:r>
                <a:r>
                  <a:rPr lang="ko-KR" altLang="en-US" sz="1050" b="1" dirty="0">
                    <a:latin typeface="한둥근체 세로쓰기 돋움" panose="020B0503000000000000" pitchFamily="50" charset="-127"/>
                    <a:ea typeface="한둥근체 세로쓰기 돋움" panose="020B0503000000000000" pitchFamily="50" charset="-127"/>
                  </a:rPr>
                  <a:t>물</a:t>
                </a:r>
                <a:r>
                  <a:rPr lang="en-US" altLang="ko-KR" sz="1050" b="1" dirty="0">
                    <a:latin typeface="한둥근체 세로쓰기 돋움" panose="020B0503000000000000" pitchFamily="50" charset="-127"/>
                    <a:ea typeface="한둥근체 세로쓰기 돋움" panose="020B0503000000000000" pitchFamily="50" charset="-127"/>
                  </a:rPr>
                  <a:t>, </a:t>
                </a:r>
                <a:r>
                  <a:rPr lang="ko-KR" altLang="en-US" sz="1050" b="1" dirty="0">
                    <a:latin typeface="한둥근체 세로쓰기 돋움" panose="020B0503000000000000" pitchFamily="50" charset="-127"/>
                    <a:ea typeface="한둥근체 세로쓰기 돋움" panose="020B0503000000000000" pitchFamily="50" charset="-127"/>
                  </a:rPr>
                  <a:t>쌀</a:t>
                </a:r>
                <a:r>
                  <a:rPr lang="en-US" altLang="ko-KR" sz="1050" b="1" dirty="0">
                    <a:latin typeface="한둥근체 세로쓰기 돋움" panose="020B0503000000000000" pitchFamily="50" charset="-127"/>
                    <a:ea typeface="한둥근체 세로쓰기 돋움" panose="020B0503000000000000" pitchFamily="50" charset="-127"/>
                  </a:rPr>
                  <a:t>, </a:t>
                </a:r>
                <a:r>
                  <a:rPr lang="ko-KR" altLang="en-US" sz="1050" b="1" dirty="0">
                    <a:latin typeface="한둥근체 세로쓰기 돋움" panose="020B0503000000000000" pitchFamily="50" charset="-127"/>
                    <a:ea typeface="한둥근체 세로쓰기 돋움" panose="020B0503000000000000" pitchFamily="50" charset="-127"/>
                  </a:rPr>
                  <a:t>누룩</a:t>
                </a:r>
                <a:r>
                  <a:rPr lang="en-US" altLang="ko-KR" sz="1050" b="1" dirty="0">
                    <a:latin typeface="한둥근체 세로쓰기 돋움" panose="020B0503000000000000" pitchFamily="50" charset="-127"/>
                    <a:ea typeface="한둥근체 세로쓰기 돋움" panose="020B0503000000000000" pitchFamily="50" charset="-127"/>
                  </a:rPr>
                  <a:t>,</a:t>
                </a:r>
              </a:p>
              <a:p>
                <a:r>
                  <a:rPr lang="ko-KR" altLang="en-US" sz="1050" b="1" dirty="0">
                    <a:latin typeface="한둥근체 세로쓰기 돋움" panose="020B0503000000000000" pitchFamily="50" charset="-127"/>
                    <a:ea typeface="한둥근체 세로쓰기 돋움" panose="020B0503000000000000" pitchFamily="50" charset="-127"/>
                  </a:rPr>
                  <a:t>국내산 밀 </a:t>
                </a:r>
                <a:r>
                  <a:rPr lang="en-US" altLang="ko-KR" sz="1050" b="1" dirty="0">
                    <a:latin typeface="한둥근체 세로쓰기 돋움" panose="020B0503000000000000" pitchFamily="50" charset="-127"/>
                    <a:ea typeface="한둥근체 세로쓰기 돋움" panose="020B0503000000000000" pitchFamily="50" charset="-127"/>
                  </a:rPr>
                  <a:t>… </a:t>
                </a:r>
                <a:endParaRPr lang="ko-KR" altLang="en-US" sz="1050" b="1" dirty="0">
                  <a:latin typeface="한둥근체 세로쓰기 돋움" panose="020B0503000000000000" pitchFamily="50" charset="-127"/>
                  <a:ea typeface="한둥근체 세로쓰기 돋움" panose="020B0503000000000000" pitchFamily="50" charset="-127"/>
                </a:endParaRPr>
              </a:p>
            </p:txBody>
          </p: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5BB5D73-C61F-40C3-81F2-E38082464A89}"/>
              </a:ext>
            </a:extLst>
          </p:cNvPr>
          <p:cNvGrpSpPr/>
          <p:nvPr/>
        </p:nvGrpSpPr>
        <p:grpSpPr>
          <a:xfrm>
            <a:off x="6607022" y="4522662"/>
            <a:ext cx="2854478" cy="1673565"/>
            <a:chOff x="9165238" y="3168900"/>
            <a:chExt cx="2854478" cy="167356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527A4DB-EBC0-419B-A692-A8AD9347EDBC}"/>
                </a:ext>
              </a:extLst>
            </p:cNvPr>
            <p:cNvSpPr txBox="1"/>
            <p:nvPr/>
          </p:nvSpPr>
          <p:spPr>
            <a:xfrm>
              <a:off x="9165238" y="4473133"/>
              <a:ext cx="28544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찾는데 시간이 많이 걸린다 </a:t>
              </a:r>
            </a:p>
          </p:txBody>
        </p:sp>
        <p:pic>
          <p:nvPicPr>
            <p:cNvPr id="9" name="Picture 2" descr="alarm, clock, time, timer, watch icon">
              <a:extLst>
                <a:ext uri="{FF2B5EF4-FFF2-40B4-BE49-F238E27FC236}">
                  <a16:creationId xmlns:a16="http://schemas.microsoft.com/office/drawing/2014/main" id="{8F768178-B460-43CD-91AD-334E8FCB0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83614" y="3168900"/>
              <a:ext cx="1502321" cy="1032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854966F-7AD9-459C-8E6B-BF2A926DD0FB}"/>
              </a:ext>
            </a:extLst>
          </p:cNvPr>
          <p:cNvGrpSpPr/>
          <p:nvPr/>
        </p:nvGrpSpPr>
        <p:grpSpPr>
          <a:xfrm>
            <a:off x="6719862" y="1087251"/>
            <a:ext cx="2446504" cy="2569596"/>
            <a:chOff x="3551609" y="2318583"/>
            <a:chExt cx="2446504" cy="256959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0447546-8B96-4357-85DB-FFF271F564DF}"/>
                </a:ext>
              </a:extLst>
            </p:cNvPr>
            <p:cNvGrpSpPr/>
            <p:nvPr/>
          </p:nvGrpSpPr>
          <p:grpSpPr>
            <a:xfrm>
              <a:off x="3551609" y="2318583"/>
              <a:ext cx="2446504" cy="2569596"/>
              <a:chOff x="5027724" y="2155836"/>
              <a:chExt cx="2446504" cy="2569596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99CDAAB2-A695-4201-BBFE-BEA655E67EF9}"/>
                  </a:ext>
                </a:extLst>
              </p:cNvPr>
              <p:cNvSpPr/>
              <p:nvPr/>
            </p:nvSpPr>
            <p:spPr>
              <a:xfrm>
                <a:off x="5027724" y="4356100"/>
                <a:ext cx="24465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dirty="0"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문화마다 다른 맛의 차이</a:t>
                </a:r>
                <a:endParaRPr lang="en-US" altLang="ko-KR" b="1" dirty="0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pic>
            <p:nvPicPr>
              <p:cNvPr id="60" name="그래픽 59">
                <a:extLst>
                  <a:ext uri="{FF2B5EF4-FFF2-40B4-BE49-F238E27FC236}">
                    <a16:creationId xmlns:a16="http://schemas.microsoft.com/office/drawing/2014/main" id="{93BE75F1-E01E-4573-95A7-188399A399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819238" y="2155836"/>
                <a:ext cx="769441" cy="769441"/>
              </a:xfrm>
              <a:prstGeom prst="rect">
                <a:avLst/>
              </a:prstGeom>
            </p:spPr>
          </p:pic>
        </p:grpSp>
        <p:pic>
          <p:nvPicPr>
            <p:cNvPr id="53" name="그림 52" descr="시계이(가) 표시된 사진&#10;&#10;자동 생성된 설명">
              <a:extLst>
                <a:ext uri="{FF2B5EF4-FFF2-40B4-BE49-F238E27FC236}">
                  <a16:creationId xmlns:a16="http://schemas.microsoft.com/office/drawing/2014/main" id="{3E29395E-0CFD-471B-80B7-458B1BEB6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3252" y="3148344"/>
              <a:ext cx="1146851" cy="1146851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47FD664-ACDC-4A00-A39F-4DB953A97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2950" y="3143066"/>
              <a:ext cx="1146851" cy="1146851"/>
            </a:xfrm>
            <a:prstGeom prst="rect">
              <a:avLst/>
            </a:prstGeom>
          </p:spPr>
        </p:pic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1B11C42-8018-431B-BCDF-1D1BBC27EBD6}"/>
              </a:ext>
            </a:extLst>
          </p:cNvPr>
          <p:cNvSpPr/>
          <p:nvPr/>
        </p:nvSpPr>
        <p:spPr>
          <a:xfrm>
            <a:off x="0" y="1236279"/>
            <a:ext cx="2268995" cy="5049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문제점 도출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01F59B3-29F0-4BF6-BF70-1D3E7BF2B944}"/>
              </a:ext>
            </a:extLst>
          </p:cNvPr>
          <p:cNvSpPr/>
          <p:nvPr/>
        </p:nvSpPr>
        <p:spPr>
          <a:xfrm>
            <a:off x="1809488" y="3647659"/>
            <a:ext cx="8735936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rgbClr val="C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한번의 검색  </a:t>
            </a:r>
            <a:r>
              <a:rPr lang="ko-KR" altLang="en-US" sz="32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원재료 성분 </a:t>
            </a:r>
            <a:r>
              <a:rPr lang="en-US" altLang="ko-KR" sz="32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&amp; </a:t>
            </a:r>
            <a:r>
              <a:rPr lang="ko-KR" altLang="en-US" sz="32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맞춤화 된 맛 정보</a:t>
            </a:r>
            <a:endParaRPr lang="en-US" altLang="ko-KR" sz="32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1335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녹색, 냉장고, 음식, 상점이(가) 표시된 사진&#10;&#10;자동 생성된 설명">
            <a:extLst>
              <a:ext uri="{FF2B5EF4-FFF2-40B4-BE49-F238E27FC236}">
                <a16:creationId xmlns:a16="http://schemas.microsoft.com/office/drawing/2014/main" id="{D466A3C7-58E4-4B15-85FF-717824005F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5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6A73A660-223B-4D90-990E-B0E1F48A9A79}"/>
              </a:ext>
            </a:extLst>
          </p:cNvPr>
          <p:cNvSpPr/>
          <p:nvPr/>
        </p:nvSpPr>
        <p:spPr>
          <a:xfrm>
            <a:off x="0" y="-3"/>
            <a:ext cx="12192000" cy="6858001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8F5275-BFDA-498A-9E16-0F94F7FC4D57}"/>
              </a:ext>
            </a:extLst>
          </p:cNvPr>
          <p:cNvSpPr/>
          <p:nvPr/>
        </p:nvSpPr>
        <p:spPr>
          <a:xfrm>
            <a:off x="254227" y="913999"/>
            <a:ext cx="11652428" cy="5613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맛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E513E8-58F5-47D7-984D-ACA597E04E4C}"/>
              </a:ext>
            </a:extLst>
          </p:cNvPr>
          <p:cNvSpPr txBox="1"/>
          <p:nvPr/>
        </p:nvSpPr>
        <p:spPr>
          <a:xfrm>
            <a:off x="157656" y="153889"/>
            <a:ext cx="1219200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1. </a:t>
            </a:r>
            <a:r>
              <a:rPr lang="ko-KR" altLang="en-US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기획배경</a:t>
            </a:r>
            <a:r>
              <a:rPr lang="ko-KR" altLang="en-US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ko-KR" altLang="en-US" sz="4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1E25D5-2605-45BB-A730-0DC2D6731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ko-KR" altLang="en-US" dirty="0"/>
              <a:t>영진전문대 컴퓨터정보계열 </a:t>
            </a:r>
            <a:r>
              <a:rPr lang="en-US" altLang="ko-KR" dirty="0"/>
              <a:t>2WDJ - 3</a:t>
            </a:r>
            <a:r>
              <a:rPr lang="ko-KR" altLang="en-US" dirty="0"/>
              <a:t>조</a:t>
            </a: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C508B658-36F0-400F-B502-70A16DC87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0396" y="6473254"/>
            <a:ext cx="2743200" cy="365125"/>
          </a:xfrm>
        </p:spPr>
        <p:txBody>
          <a:bodyPr/>
          <a:lstStyle/>
          <a:p>
            <a:fld id="{3D1476FA-E0E6-407A-98B1-122D8A135D47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A60181D-BFC4-4031-8175-E288FFE464C0}"/>
              </a:ext>
            </a:extLst>
          </p:cNvPr>
          <p:cNvSpPr/>
          <p:nvPr/>
        </p:nvSpPr>
        <p:spPr>
          <a:xfrm>
            <a:off x="0" y="1236279"/>
            <a:ext cx="2268995" cy="5049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서비스 개요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48EAC2E-0622-4BFA-9DD8-87FDB212EB35}"/>
              </a:ext>
            </a:extLst>
          </p:cNvPr>
          <p:cNvGrpSpPr/>
          <p:nvPr/>
        </p:nvGrpSpPr>
        <p:grpSpPr>
          <a:xfrm>
            <a:off x="669894" y="2487745"/>
            <a:ext cx="2348751" cy="2247901"/>
            <a:chOff x="3690622" y="2637252"/>
            <a:chExt cx="2799591" cy="279959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ECB68EB-317C-43BC-9F3E-11AF6D0CF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4077" y="3394527"/>
              <a:ext cx="1272682" cy="127268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05575CA-C324-4CB9-A206-D5C99A1AD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0622" y="2637252"/>
              <a:ext cx="2799591" cy="2799591"/>
            </a:xfrm>
            <a:prstGeom prst="rect">
              <a:avLst/>
            </a:prstGeom>
          </p:spPr>
        </p:pic>
      </p:grp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CAE114A8-D6D0-4BE8-8E01-64655FB2985D}"/>
              </a:ext>
            </a:extLst>
          </p:cNvPr>
          <p:cNvSpPr/>
          <p:nvPr/>
        </p:nvSpPr>
        <p:spPr>
          <a:xfrm flipH="1">
            <a:off x="7975690" y="3353791"/>
            <a:ext cx="812710" cy="40255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A902602-3C36-451D-A637-AE6B0AF532D8}"/>
              </a:ext>
            </a:extLst>
          </p:cNvPr>
          <p:cNvGrpSpPr/>
          <p:nvPr/>
        </p:nvGrpSpPr>
        <p:grpSpPr>
          <a:xfrm>
            <a:off x="9367634" y="2717510"/>
            <a:ext cx="1745930" cy="2102610"/>
            <a:chOff x="585870" y="3225606"/>
            <a:chExt cx="1382707" cy="1665183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A80032D8-7045-4F62-86AF-72F00940A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13" y="3225606"/>
              <a:ext cx="1325564" cy="132556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EE25C4D-D036-4C0B-AEF7-82BD552FCFAC}"/>
                </a:ext>
              </a:extLst>
            </p:cNvPr>
            <p:cNvSpPr txBox="1"/>
            <p:nvPr/>
          </p:nvSpPr>
          <p:spPr>
            <a:xfrm>
              <a:off x="585870" y="4573918"/>
              <a:ext cx="1381793" cy="316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Database</a:t>
              </a:r>
              <a:endParaRPr lang="ko-KR" altLang="en-US" sz="2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4EE8C73-8E5B-4AD0-8ADD-B9C0A003742F}"/>
              </a:ext>
            </a:extLst>
          </p:cNvPr>
          <p:cNvGrpSpPr/>
          <p:nvPr/>
        </p:nvGrpSpPr>
        <p:grpSpPr>
          <a:xfrm>
            <a:off x="3948092" y="2466125"/>
            <a:ext cx="4602467" cy="3398273"/>
            <a:chOff x="3703679" y="2540016"/>
            <a:chExt cx="4602467" cy="339827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9FE9341-1F7F-45F4-9914-594CCA97400F}"/>
                </a:ext>
              </a:extLst>
            </p:cNvPr>
            <p:cNvSpPr txBox="1"/>
            <p:nvPr/>
          </p:nvSpPr>
          <p:spPr>
            <a:xfrm>
              <a:off x="3703679" y="4802593"/>
              <a:ext cx="4602467" cy="1135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이미지 학습을 통해 물체를 인식</a:t>
              </a:r>
              <a:endPara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solidFill>
                    <a:srgbClr val="C00000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원재료 정보</a:t>
              </a:r>
              <a:r>
                <a: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와 </a:t>
              </a:r>
              <a:r>
                <a:rPr lang="en-US" altLang="ko-KR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</a:t>
              </a:r>
              <a:r>
                <a:rPr lang="ko-KR" altLang="en-US" sz="2400" dirty="0">
                  <a:solidFill>
                    <a:srgbClr val="C00000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맛 정보</a:t>
              </a:r>
              <a:r>
                <a: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를 가져옴 </a:t>
              </a:r>
              <a:endPara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8212F99-91C1-4290-8D3F-24404B4B7B0D}"/>
                </a:ext>
              </a:extLst>
            </p:cNvPr>
            <p:cNvGrpSpPr/>
            <p:nvPr/>
          </p:nvGrpSpPr>
          <p:grpSpPr>
            <a:xfrm>
              <a:off x="4819147" y="2540016"/>
              <a:ext cx="2038350" cy="2247900"/>
              <a:chOff x="5061266" y="2640464"/>
              <a:chExt cx="2038350" cy="2247900"/>
            </a:xfrm>
          </p:grpSpPr>
          <p:pic>
            <p:nvPicPr>
              <p:cNvPr id="2066" name="Picture 18" descr="ai image png 이미지 검색결과">
                <a:extLst>
                  <a:ext uri="{FF2B5EF4-FFF2-40B4-BE49-F238E27FC236}">
                    <a16:creationId xmlns:a16="http://schemas.microsoft.com/office/drawing/2014/main" id="{AE420E31-CF10-409D-BCEF-BDCC52B59E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1266" y="2640464"/>
                <a:ext cx="2038350" cy="22479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649F5E0-1F8B-423D-A2C8-EE9BB28658BC}"/>
                  </a:ext>
                </a:extLst>
              </p:cNvPr>
              <p:cNvSpPr/>
              <p:nvPr/>
            </p:nvSpPr>
            <p:spPr>
              <a:xfrm>
                <a:off x="5981149" y="3257034"/>
                <a:ext cx="45076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0" b="1" dirty="0"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AI</a:t>
                </a:r>
                <a:endParaRPr lang="ko-KR" altLang="en-US" b="1" dirty="0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</p:grpSp>
      </p:grpSp>
      <p:sp>
        <p:nvSpPr>
          <p:cNvPr id="20" name="화살표: 왼쪽/오른쪽 19">
            <a:extLst>
              <a:ext uri="{FF2B5EF4-FFF2-40B4-BE49-F238E27FC236}">
                <a16:creationId xmlns:a16="http://schemas.microsoft.com/office/drawing/2014/main" id="{3FF6AA28-078F-4276-B17E-A30AF7AF15D7}"/>
              </a:ext>
            </a:extLst>
          </p:cNvPr>
          <p:cNvSpPr/>
          <p:nvPr/>
        </p:nvSpPr>
        <p:spPr>
          <a:xfrm>
            <a:off x="3422328" y="3391891"/>
            <a:ext cx="812709" cy="325559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571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녹색, 냉장고, 음식, 상점이(가) 표시된 사진&#10;&#10;자동 생성된 설명">
            <a:extLst>
              <a:ext uri="{FF2B5EF4-FFF2-40B4-BE49-F238E27FC236}">
                <a16:creationId xmlns:a16="http://schemas.microsoft.com/office/drawing/2014/main" id="{D466A3C7-58E4-4B15-85FF-717824005F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5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6A73A660-223B-4D90-990E-B0E1F48A9A79}"/>
              </a:ext>
            </a:extLst>
          </p:cNvPr>
          <p:cNvSpPr/>
          <p:nvPr/>
        </p:nvSpPr>
        <p:spPr>
          <a:xfrm>
            <a:off x="0" y="-3"/>
            <a:ext cx="12192000" cy="6858001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8F5275-BFDA-498A-9E16-0F94F7FC4D57}"/>
              </a:ext>
            </a:extLst>
          </p:cNvPr>
          <p:cNvSpPr/>
          <p:nvPr/>
        </p:nvSpPr>
        <p:spPr>
          <a:xfrm>
            <a:off x="254227" y="913999"/>
            <a:ext cx="11652428" cy="5613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맛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E513E8-58F5-47D7-984D-ACA597E04E4C}"/>
              </a:ext>
            </a:extLst>
          </p:cNvPr>
          <p:cNvSpPr txBox="1"/>
          <p:nvPr/>
        </p:nvSpPr>
        <p:spPr>
          <a:xfrm>
            <a:off x="157656" y="153889"/>
            <a:ext cx="1219200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1. </a:t>
            </a:r>
            <a:r>
              <a:rPr lang="ko-KR" altLang="en-US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기획배경</a:t>
            </a:r>
            <a:r>
              <a:rPr lang="ko-KR" altLang="en-US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ko-KR" altLang="en-US" sz="4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1E25D5-2605-45BB-A730-0DC2D6731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ko-KR" altLang="en-US" dirty="0"/>
              <a:t>영진전문대 컴퓨터정보계열 </a:t>
            </a:r>
            <a:r>
              <a:rPr lang="en-US" altLang="ko-KR" dirty="0"/>
              <a:t>2WDJ - 3</a:t>
            </a:r>
            <a:r>
              <a:rPr lang="ko-KR" altLang="en-US" dirty="0"/>
              <a:t>조</a:t>
            </a: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C508B658-36F0-400F-B502-70A16DC87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0396" y="6473254"/>
            <a:ext cx="2743200" cy="365125"/>
          </a:xfrm>
        </p:spPr>
        <p:txBody>
          <a:bodyPr/>
          <a:lstStyle/>
          <a:p>
            <a:fld id="{3D1476FA-E0E6-407A-98B1-122D8A135D47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A60181D-BFC4-4031-8175-E288FFE464C0}"/>
              </a:ext>
            </a:extLst>
          </p:cNvPr>
          <p:cNvSpPr/>
          <p:nvPr/>
        </p:nvSpPr>
        <p:spPr>
          <a:xfrm>
            <a:off x="0" y="1236279"/>
            <a:ext cx="2268995" cy="5049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원재료 정보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47CD137-210C-4C7A-928F-D63ED4958C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276" y="3249049"/>
            <a:ext cx="3304065" cy="7694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0F2FB06-C7B8-44A2-B3E3-67F31C079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3843" y="3129894"/>
            <a:ext cx="2914650" cy="990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C96712-E53A-409A-A39D-915F62AB142C}"/>
              </a:ext>
            </a:extLst>
          </p:cNvPr>
          <p:cNvSpPr txBox="1"/>
          <p:nvPr/>
        </p:nvSpPr>
        <p:spPr>
          <a:xfrm>
            <a:off x="1901603" y="4316934"/>
            <a:ext cx="3827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가공식품 원재료 정보 제공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40A5BD-46E2-4C46-9B8F-4B24565896AF}"/>
              </a:ext>
            </a:extLst>
          </p:cNvPr>
          <p:cNvSpPr txBox="1"/>
          <p:nvPr/>
        </p:nvSpPr>
        <p:spPr>
          <a:xfrm>
            <a:off x="7667090" y="4316934"/>
            <a:ext cx="2327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할랄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식품 확인</a:t>
            </a:r>
          </a:p>
        </p:txBody>
      </p:sp>
    </p:spTree>
    <p:extLst>
      <p:ext uri="{BB962C8B-B14F-4D97-AF65-F5344CB8AC3E}">
        <p14:creationId xmlns:p14="http://schemas.microsoft.com/office/powerpoint/2010/main" val="2972194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녹색, 냉장고, 음식, 상점이(가) 표시된 사진&#10;&#10;자동 생성된 설명">
            <a:extLst>
              <a:ext uri="{FF2B5EF4-FFF2-40B4-BE49-F238E27FC236}">
                <a16:creationId xmlns:a16="http://schemas.microsoft.com/office/drawing/2014/main" id="{D466A3C7-58E4-4B15-85FF-717824005F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5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6A73A660-223B-4D90-990E-B0E1F48A9A79}"/>
              </a:ext>
            </a:extLst>
          </p:cNvPr>
          <p:cNvSpPr/>
          <p:nvPr/>
        </p:nvSpPr>
        <p:spPr>
          <a:xfrm>
            <a:off x="0" y="-3"/>
            <a:ext cx="12192000" cy="6858001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8F5275-BFDA-498A-9E16-0F94F7FC4D57}"/>
              </a:ext>
            </a:extLst>
          </p:cNvPr>
          <p:cNvSpPr/>
          <p:nvPr/>
        </p:nvSpPr>
        <p:spPr>
          <a:xfrm>
            <a:off x="254227" y="923330"/>
            <a:ext cx="11652428" cy="5613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맛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E513E8-58F5-47D7-984D-ACA597E04E4C}"/>
              </a:ext>
            </a:extLst>
          </p:cNvPr>
          <p:cNvSpPr txBox="1"/>
          <p:nvPr/>
        </p:nvSpPr>
        <p:spPr>
          <a:xfrm>
            <a:off x="157656" y="153889"/>
            <a:ext cx="1219200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1. </a:t>
            </a:r>
            <a:r>
              <a:rPr lang="ko-KR" altLang="en-US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기획배경</a:t>
            </a:r>
            <a:r>
              <a:rPr lang="ko-KR" altLang="en-US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ko-KR" altLang="en-US" sz="4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1E25D5-2605-45BB-A730-0DC2D6731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ko-KR" altLang="en-US" dirty="0"/>
              <a:t>영진전문대 컴퓨터정보계열 </a:t>
            </a:r>
            <a:r>
              <a:rPr lang="en-US" altLang="ko-KR" dirty="0"/>
              <a:t>2WDJ - 3</a:t>
            </a:r>
            <a:r>
              <a:rPr lang="ko-KR" altLang="en-US" dirty="0"/>
              <a:t>조</a:t>
            </a: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C508B658-36F0-400F-B502-70A16DC87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0396" y="6473254"/>
            <a:ext cx="2743200" cy="365125"/>
          </a:xfrm>
        </p:spPr>
        <p:txBody>
          <a:bodyPr/>
          <a:lstStyle/>
          <a:p>
            <a:fld id="{3D1476FA-E0E6-407A-98B1-122D8A135D47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A60181D-BFC4-4031-8175-E288FFE464C0}"/>
              </a:ext>
            </a:extLst>
          </p:cNvPr>
          <p:cNvSpPr/>
          <p:nvPr/>
        </p:nvSpPr>
        <p:spPr>
          <a:xfrm>
            <a:off x="0" y="1236279"/>
            <a:ext cx="2268995" cy="5049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맛 정보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0F311E-B5C6-4372-B92E-F40F6B474FBB}"/>
              </a:ext>
            </a:extLst>
          </p:cNvPr>
          <p:cNvSpPr txBox="1"/>
          <p:nvPr/>
        </p:nvSpPr>
        <p:spPr>
          <a:xfrm>
            <a:off x="1572647" y="2116067"/>
            <a:ext cx="55611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 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데이터를 국가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성별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연령대를 포함하여 </a:t>
            </a:r>
            <a:r>
              <a:rPr lang="ko-KR" altLang="en-US" sz="20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크롤링</a:t>
            </a: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검색한 키워드의 맛과 수치를 더하여 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xml 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파일 생성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7C90D0-C46B-440C-B0F2-76A0703FBCF6}"/>
              </a:ext>
            </a:extLst>
          </p:cNvPr>
          <p:cNvSpPr txBox="1"/>
          <p:nvPr/>
        </p:nvSpPr>
        <p:spPr>
          <a:xfrm>
            <a:off x="1616211" y="5682862"/>
            <a:ext cx="9133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파이선으로 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xml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파일을 파싱 데이터 추출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aphicFrame>
        <p:nvGraphicFramePr>
          <p:cNvPr id="21" name="표 4">
            <a:extLst>
              <a:ext uri="{FF2B5EF4-FFF2-40B4-BE49-F238E27FC236}">
                <a16:creationId xmlns:a16="http://schemas.microsoft.com/office/drawing/2014/main" id="{BA4B345D-DD99-4062-B2ED-C23C6A8C0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766722"/>
              </p:ext>
            </p:extLst>
          </p:nvPr>
        </p:nvGraphicFramePr>
        <p:xfrm>
          <a:off x="1616211" y="3791344"/>
          <a:ext cx="9133745" cy="184404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046761">
                  <a:extLst>
                    <a:ext uri="{9D8B030D-6E8A-4147-A177-3AD203B41FA5}">
                      <a16:colId xmlns:a16="http://schemas.microsoft.com/office/drawing/2014/main" val="2176352285"/>
                    </a:ext>
                  </a:extLst>
                </a:gridCol>
                <a:gridCol w="2122415">
                  <a:extLst>
                    <a:ext uri="{9D8B030D-6E8A-4147-A177-3AD203B41FA5}">
                      <a16:colId xmlns:a16="http://schemas.microsoft.com/office/drawing/2014/main" val="435648736"/>
                    </a:ext>
                  </a:extLst>
                </a:gridCol>
                <a:gridCol w="1627464">
                  <a:extLst>
                    <a:ext uri="{9D8B030D-6E8A-4147-A177-3AD203B41FA5}">
                      <a16:colId xmlns:a16="http://schemas.microsoft.com/office/drawing/2014/main" val="2012962828"/>
                    </a:ext>
                  </a:extLst>
                </a:gridCol>
                <a:gridCol w="1702965">
                  <a:extLst>
                    <a:ext uri="{9D8B030D-6E8A-4147-A177-3AD203B41FA5}">
                      <a16:colId xmlns:a16="http://schemas.microsoft.com/office/drawing/2014/main" val="2184673800"/>
                    </a:ext>
                  </a:extLst>
                </a:gridCol>
                <a:gridCol w="1610686">
                  <a:extLst>
                    <a:ext uri="{9D8B030D-6E8A-4147-A177-3AD203B41FA5}">
                      <a16:colId xmlns:a16="http://schemas.microsoft.com/office/drawing/2014/main" val="2786403337"/>
                    </a:ext>
                  </a:extLst>
                </a:gridCol>
                <a:gridCol w="1023454">
                  <a:extLst>
                    <a:ext uri="{9D8B030D-6E8A-4147-A177-3AD203B41FA5}">
                      <a16:colId xmlns:a16="http://schemas.microsoft.com/office/drawing/2014/main" val="3865670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국가코드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성별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연령대</a:t>
                      </a:r>
                      <a:r>
                        <a:rPr lang="en-US" altLang="ko-KR" dirty="0"/>
                        <a:t>(10)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506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매운 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478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쓴 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37159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매운 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23908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단 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3079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E503D6A-C47D-4C94-8BEC-9E0EABAC0500}"/>
              </a:ext>
            </a:extLst>
          </p:cNvPr>
          <p:cNvSpPr txBox="1"/>
          <p:nvPr/>
        </p:nvSpPr>
        <p:spPr>
          <a:xfrm>
            <a:off x="1572647" y="3460924"/>
            <a:ext cx="2366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Ex) </a:t>
            </a:r>
            <a:r>
              <a:rPr lang="ko-KR" altLang="en-US" sz="1400" dirty="0"/>
              <a:t>크롤링한 데이터 셋</a:t>
            </a:r>
            <a:r>
              <a:rPr lang="en-US" altLang="ko-KR" sz="1400" dirty="0"/>
              <a:t>.xml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42361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</TotalTime>
  <Words>845</Words>
  <Application>Microsoft Office PowerPoint</Application>
  <PresentationFormat>와이드스크린</PresentationFormat>
  <Paragraphs>260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Tmon몬소리 Black</vt:lpstr>
      <vt:lpstr>맑은 고딕</vt:lpstr>
      <vt:lpstr>배달의민족 한나체 Pro</vt:lpstr>
      <vt:lpstr>한둥근체 돋움</vt:lpstr>
      <vt:lpstr>한둥근체 세로쓰기 돋움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scope0204@gmail.com</dc:creator>
  <cp:lastModifiedBy>scope0204@gmail.com</cp:lastModifiedBy>
  <cp:revision>114</cp:revision>
  <dcterms:created xsi:type="dcterms:W3CDTF">2020-02-18T10:41:24Z</dcterms:created>
  <dcterms:modified xsi:type="dcterms:W3CDTF">2020-05-18T05:50:27Z</dcterms:modified>
</cp:coreProperties>
</file>